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notesMasterIdLst>
    <p:notesMasterId r:id="rId77"/>
  </p:notesMasterIdLst>
  <p:sldIdLst>
    <p:sldId id="256" r:id="rId2"/>
    <p:sldId id="257" r:id="rId3"/>
    <p:sldId id="324" r:id="rId4"/>
    <p:sldId id="261" r:id="rId5"/>
    <p:sldId id="299" r:id="rId6"/>
    <p:sldId id="333" r:id="rId7"/>
    <p:sldId id="285" r:id="rId8"/>
    <p:sldId id="325" r:id="rId9"/>
    <p:sldId id="338" r:id="rId10"/>
    <p:sldId id="260" r:id="rId11"/>
    <p:sldId id="282" r:id="rId12"/>
    <p:sldId id="339" r:id="rId13"/>
    <p:sldId id="351" r:id="rId14"/>
    <p:sldId id="353" r:id="rId15"/>
    <p:sldId id="327" r:id="rId16"/>
    <p:sldId id="328" r:id="rId17"/>
    <p:sldId id="329" r:id="rId18"/>
    <p:sldId id="330" r:id="rId19"/>
    <p:sldId id="331" r:id="rId20"/>
    <p:sldId id="340" r:id="rId21"/>
    <p:sldId id="341" r:id="rId22"/>
    <p:sldId id="342" r:id="rId23"/>
    <p:sldId id="266" r:id="rId24"/>
    <p:sldId id="334" r:id="rId25"/>
    <p:sldId id="267" r:id="rId26"/>
    <p:sldId id="348" r:id="rId27"/>
    <p:sldId id="349" r:id="rId28"/>
    <p:sldId id="350" r:id="rId29"/>
    <p:sldId id="292" r:id="rId30"/>
    <p:sldId id="284" r:id="rId31"/>
    <p:sldId id="269" r:id="rId32"/>
    <p:sldId id="313" r:id="rId33"/>
    <p:sldId id="296" r:id="rId34"/>
    <p:sldId id="315" r:id="rId35"/>
    <p:sldId id="316" r:id="rId36"/>
    <p:sldId id="317" r:id="rId37"/>
    <p:sldId id="301" r:id="rId38"/>
    <p:sldId id="302" r:id="rId39"/>
    <p:sldId id="297" r:id="rId40"/>
    <p:sldId id="272" r:id="rId41"/>
    <p:sldId id="289" r:id="rId42"/>
    <p:sldId id="336" r:id="rId43"/>
    <p:sldId id="277" r:id="rId44"/>
    <p:sldId id="335" r:id="rId45"/>
    <p:sldId id="337" r:id="rId46"/>
    <p:sldId id="271" r:id="rId47"/>
    <p:sldId id="274" r:id="rId48"/>
    <p:sldId id="291" r:id="rId49"/>
    <p:sldId id="290" r:id="rId50"/>
    <p:sldId id="298" r:id="rId51"/>
    <p:sldId id="276" r:id="rId52"/>
    <p:sldId id="318" r:id="rId53"/>
    <p:sldId id="319" r:id="rId54"/>
    <p:sldId id="345" r:id="rId55"/>
    <p:sldId id="314" r:id="rId56"/>
    <p:sldId id="306" r:id="rId57"/>
    <p:sldId id="320" r:id="rId58"/>
    <p:sldId id="323" r:id="rId59"/>
    <p:sldId id="321" r:id="rId60"/>
    <p:sldId id="322" r:id="rId61"/>
    <p:sldId id="307" r:id="rId62"/>
    <p:sldId id="294" r:id="rId63"/>
    <p:sldId id="283" r:id="rId64"/>
    <p:sldId id="309" r:id="rId65"/>
    <p:sldId id="347" r:id="rId66"/>
    <p:sldId id="295" r:id="rId67"/>
    <p:sldId id="286" r:id="rId68"/>
    <p:sldId id="352" r:id="rId69"/>
    <p:sldId id="354" r:id="rId70"/>
    <p:sldId id="273" r:id="rId71"/>
    <p:sldId id="308" r:id="rId72"/>
    <p:sldId id="303" r:id="rId73"/>
    <p:sldId id="304" r:id="rId74"/>
    <p:sldId id="305" r:id="rId75"/>
    <p:sldId id="312" r:id="rId7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3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36" autoAdjust="0"/>
    <p:restoredTop sz="80991" autoAdjust="0"/>
  </p:normalViewPr>
  <p:slideViewPr>
    <p:cSldViewPr snapToGrid="0" snapToObjects="1">
      <p:cViewPr varScale="1">
        <p:scale>
          <a:sx n="93" d="100"/>
          <a:sy n="93" d="100"/>
        </p:scale>
        <p:origin x="-123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viewProps" Target="viewProps.xml"/><Relationship Id="rId81" Type="http://schemas.openxmlformats.org/officeDocument/2006/relationships/theme" Target="theme/theme1.xml"/><Relationship Id="rId82"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notesMaster" Target="notesMasters/notesMaster1.xml"/><Relationship Id="rId78" Type="http://schemas.openxmlformats.org/officeDocument/2006/relationships/printerSettings" Target="printerSettings/printerSettings1.bin"/><Relationship Id="rId79" Type="http://schemas.openxmlformats.org/officeDocument/2006/relationships/presProps" Target="presProp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7D4D07-450F-FF43-9B50-7D24ECB3F95D}" type="datetimeFigureOut">
              <a:rPr lang="en-US" smtClean="0"/>
              <a:t>3/1/13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2D759F-57C4-5D49-8595-8E04DE80644F}" type="slidenum">
              <a:rPr lang="en-US" smtClean="0"/>
              <a:t>‹#›</a:t>
            </a:fld>
            <a:endParaRPr lang="en-US"/>
          </a:p>
        </p:txBody>
      </p:sp>
    </p:spTree>
    <p:extLst>
      <p:ext uri="{BB962C8B-B14F-4D97-AF65-F5344CB8AC3E}">
        <p14:creationId xmlns:p14="http://schemas.microsoft.com/office/powerpoint/2010/main" val="222487770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 AARON</a:t>
            </a:r>
            <a:endParaRPr lang="en-US" dirty="0"/>
          </a:p>
        </p:txBody>
      </p:sp>
      <p:sp>
        <p:nvSpPr>
          <p:cNvPr id="4" name="Slide Number Placeholder 3"/>
          <p:cNvSpPr>
            <a:spLocks noGrp="1"/>
          </p:cNvSpPr>
          <p:nvPr>
            <p:ph type="sldNum" sz="quarter" idx="10"/>
          </p:nvPr>
        </p:nvSpPr>
        <p:spPr/>
        <p:txBody>
          <a:bodyPr/>
          <a:lstStyle/>
          <a:p>
            <a:fld id="{212D759F-57C4-5D49-8595-8E04DE80644F}" type="slidenum">
              <a:rPr lang="en-US" smtClean="0"/>
              <a:t>1</a:t>
            </a:fld>
            <a:endParaRPr lang="en-US"/>
          </a:p>
        </p:txBody>
      </p:sp>
    </p:spTree>
    <p:extLst>
      <p:ext uri="{BB962C8B-B14F-4D97-AF65-F5344CB8AC3E}">
        <p14:creationId xmlns:p14="http://schemas.microsoft.com/office/powerpoint/2010/main" val="472396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terabyte</a:t>
            </a:r>
            <a:r>
              <a:rPr lang="en-US" baseline="0" dirty="0" smtClean="0"/>
              <a:t> per week isn’t </a:t>
            </a:r>
            <a:r>
              <a:rPr lang="en-US" baseline="0" dirty="0" err="1" smtClean="0"/>
              <a:t>tera-bly</a:t>
            </a:r>
            <a:r>
              <a:rPr lang="en-US" baseline="0" dirty="0" smtClean="0"/>
              <a:t> big, but it adds up when </a:t>
            </a:r>
            <a:r>
              <a:rPr lang="en-US" dirty="0" smtClean="0"/>
              <a:t>the data needs to stick around for a long time.</a:t>
            </a:r>
            <a:r>
              <a:rPr lang="en-US" baseline="0" dirty="0" smtClean="0"/>
              <a:t> C</a:t>
            </a:r>
            <a:r>
              <a:rPr lang="en-US" dirty="0" smtClean="0"/>
              <a:t>ompression can</a:t>
            </a:r>
            <a:r>
              <a:rPr lang="en-US" baseline="0" dirty="0" smtClean="0"/>
              <a:t> ease the pain.  Again, not expensive to implement if necessary.</a:t>
            </a:r>
            <a:endParaRPr lang="en-US" dirty="0"/>
          </a:p>
        </p:txBody>
      </p:sp>
      <p:sp>
        <p:nvSpPr>
          <p:cNvPr id="4" name="Slide Number Placeholder 3"/>
          <p:cNvSpPr>
            <a:spLocks noGrp="1"/>
          </p:cNvSpPr>
          <p:nvPr>
            <p:ph type="sldNum" sz="quarter" idx="10"/>
          </p:nvPr>
        </p:nvSpPr>
        <p:spPr/>
        <p:txBody>
          <a:bodyPr/>
          <a:lstStyle/>
          <a:p>
            <a:fld id="{212D759F-57C4-5D49-8595-8E04DE80644F}" type="slidenum">
              <a:rPr lang="en-US" smtClean="0"/>
              <a:t>17</a:t>
            </a:fld>
            <a:endParaRPr lang="en-US"/>
          </a:p>
        </p:txBody>
      </p:sp>
    </p:spTree>
    <p:extLst>
      <p:ext uri="{BB962C8B-B14F-4D97-AF65-F5344CB8AC3E}">
        <p14:creationId xmlns:p14="http://schemas.microsoft.com/office/powerpoint/2010/main" val="3469683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interesting</a:t>
            </a:r>
            <a:r>
              <a:rPr lang="en-US" baseline="0" dirty="0" smtClean="0"/>
              <a:t> part of the architecture.  The nodes are pinging only once per second, and even at the gateway and collector stage, we’re actually limited to 64 pings per second.  This pushes the the point of convergence to..</a:t>
            </a:r>
            <a:endParaRPr lang="en-US" dirty="0"/>
          </a:p>
        </p:txBody>
      </p:sp>
      <p:sp>
        <p:nvSpPr>
          <p:cNvPr id="4" name="Slide Number Placeholder 3"/>
          <p:cNvSpPr>
            <a:spLocks noGrp="1"/>
          </p:cNvSpPr>
          <p:nvPr>
            <p:ph type="sldNum" sz="quarter" idx="10"/>
          </p:nvPr>
        </p:nvSpPr>
        <p:spPr/>
        <p:txBody>
          <a:bodyPr/>
          <a:lstStyle/>
          <a:p>
            <a:fld id="{212D759F-57C4-5D49-8595-8E04DE80644F}" type="slidenum">
              <a:rPr lang="en-US" smtClean="0"/>
              <a:t>18</a:t>
            </a:fld>
            <a:endParaRPr lang="en-US"/>
          </a:p>
        </p:txBody>
      </p:sp>
    </p:spTree>
    <p:extLst>
      <p:ext uri="{BB962C8B-B14F-4D97-AF65-F5344CB8AC3E}">
        <p14:creationId xmlns:p14="http://schemas.microsoft.com/office/powerpoint/2010/main" val="38043034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storage.</a:t>
            </a:r>
            <a:r>
              <a:rPr lang="en-US" baseline="0" dirty="0" smtClean="0"/>
              <a:t>  We need fast writing, but we also need fast reading.</a:t>
            </a:r>
            <a:endParaRPr lang="en-US" dirty="0"/>
          </a:p>
        </p:txBody>
      </p:sp>
      <p:sp>
        <p:nvSpPr>
          <p:cNvPr id="4" name="Slide Number Placeholder 3"/>
          <p:cNvSpPr>
            <a:spLocks noGrp="1"/>
          </p:cNvSpPr>
          <p:nvPr>
            <p:ph type="sldNum" sz="quarter" idx="10"/>
          </p:nvPr>
        </p:nvSpPr>
        <p:spPr/>
        <p:txBody>
          <a:bodyPr/>
          <a:lstStyle/>
          <a:p>
            <a:fld id="{212D759F-57C4-5D49-8595-8E04DE80644F}" type="slidenum">
              <a:rPr lang="en-US" smtClean="0"/>
              <a:t>19</a:t>
            </a:fld>
            <a:endParaRPr lang="en-US"/>
          </a:p>
        </p:txBody>
      </p:sp>
    </p:spTree>
    <p:extLst>
      <p:ext uri="{BB962C8B-B14F-4D97-AF65-F5344CB8AC3E}">
        <p14:creationId xmlns:p14="http://schemas.microsoft.com/office/powerpoint/2010/main" val="1499778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and we also need fast reading, simultaneously.</a:t>
            </a:r>
            <a:endParaRPr lang="en-US" dirty="0"/>
          </a:p>
        </p:txBody>
      </p:sp>
      <p:sp>
        <p:nvSpPr>
          <p:cNvPr id="4" name="Slide Number Placeholder 3"/>
          <p:cNvSpPr>
            <a:spLocks noGrp="1"/>
          </p:cNvSpPr>
          <p:nvPr>
            <p:ph type="sldNum" sz="quarter" idx="10"/>
          </p:nvPr>
        </p:nvSpPr>
        <p:spPr/>
        <p:txBody>
          <a:bodyPr/>
          <a:lstStyle/>
          <a:p>
            <a:fld id="{212D759F-57C4-5D49-8595-8E04DE80644F}" type="slidenum">
              <a:rPr lang="en-US" smtClean="0"/>
              <a:t>20</a:t>
            </a:fld>
            <a:endParaRPr lang="en-US"/>
          </a:p>
        </p:txBody>
      </p:sp>
    </p:spTree>
    <p:extLst>
      <p:ext uri="{BB962C8B-B14F-4D97-AF65-F5344CB8AC3E}">
        <p14:creationId xmlns:p14="http://schemas.microsoft.com/office/powerpoint/2010/main" val="14997789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120 loaded gateways = 7680 nodes.</a:t>
            </a:r>
            <a:r>
              <a:rPr lang="en-US" baseline="0" dirty="0" smtClean="0"/>
              <a:t> 1 record/sec =&gt; 27.2 million records / hour. 300 kb / record =&gt; 8GB/hour / 184GB/day</a:t>
            </a:r>
            <a:endParaRPr lang="en-US" dirty="0"/>
          </a:p>
        </p:txBody>
      </p:sp>
      <p:sp>
        <p:nvSpPr>
          <p:cNvPr id="4" name="Slide Number Placeholder 3"/>
          <p:cNvSpPr>
            <a:spLocks noGrp="1"/>
          </p:cNvSpPr>
          <p:nvPr>
            <p:ph type="sldNum" sz="quarter" idx="10"/>
          </p:nvPr>
        </p:nvSpPr>
        <p:spPr/>
        <p:txBody>
          <a:bodyPr/>
          <a:lstStyle/>
          <a:p>
            <a:fld id="{212D759F-57C4-5D49-8595-8E04DE80644F}" type="slidenum">
              <a:rPr lang="en-US" smtClean="0"/>
              <a:t>21</a:t>
            </a:fld>
            <a:endParaRPr lang="en-US"/>
          </a:p>
        </p:txBody>
      </p:sp>
    </p:spTree>
    <p:extLst>
      <p:ext uri="{BB962C8B-B14F-4D97-AF65-F5344CB8AC3E}">
        <p14:creationId xmlns:p14="http://schemas.microsoft.com/office/powerpoint/2010/main" val="15576815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two primary I/O bottlenecks in all network applications:</a:t>
            </a:r>
            <a:r>
              <a:rPr lang="en-US" baseline="0" dirty="0" smtClean="0"/>
              <a:t> 1) Network I/O and 2) </a:t>
            </a:r>
            <a:r>
              <a:rPr lang="en-US" baseline="0" dirty="0" err="1" smtClean="0"/>
              <a:t>Filesystem</a:t>
            </a:r>
            <a:r>
              <a:rPr lang="en-US" baseline="0" dirty="0" smtClean="0"/>
              <a:t> I/O.  In general, we will have no control over the network infrastructures of deployment sites, so we really can’t do anything about Network I/O. That leaves </a:t>
            </a:r>
            <a:r>
              <a:rPr lang="en-US" baseline="0" dirty="0" err="1" smtClean="0"/>
              <a:t>Filesystem</a:t>
            </a:r>
            <a:r>
              <a:rPr lang="en-US" baseline="0" dirty="0" smtClean="0"/>
              <a:t> I/O. </a:t>
            </a:r>
            <a:endParaRPr lang="en-US" dirty="0"/>
          </a:p>
        </p:txBody>
      </p:sp>
      <p:sp>
        <p:nvSpPr>
          <p:cNvPr id="4" name="Slide Number Placeholder 3"/>
          <p:cNvSpPr>
            <a:spLocks noGrp="1"/>
          </p:cNvSpPr>
          <p:nvPr>
            <p:ph type="sldNum" sz="quarter" idx="10"/>
          </p:nvPr>
        </p:nvSpPr>
        <p:spPr/>
        <p:txBody>
          <a:bodyPr/>
          <a:lstStyle/>
          <a:p>
            <a:fld id="{212D759F-57C4-5D49-8595-8E04DE80644F}" type="slidenum">
              <a:rPr lang="en-US" smtClean="0"/>
              <a:t>23</a:t>
            </a:fld>
            <a:endParaRPr lang="en-US"/>
          </a:p>
        </p:txBody>
      </p:sp>
    </p:spTree>
    <p:extLst>
      <p:ext uri="{BB962C8B-B14F-4D97-AF65-F5344CB8AC3E}">
        <p14:creationId xmlns:p14="http://schemas.microsoft.com/office/powerpoint/2010/main" val="7862902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best way to mitigate the </a:t>
            </a:r>
            <a:r>
              <a:rPr lang="en-US" dirty="0" err="1" smtClean="0"/>
              <a:t>Filesystem</a:t>
            </a:r>
            <a:r>
              <a:rPr lang="en-US" dirty="0" smtClean="0"/>
              <a:t> I/O bottleneck is to avoid the </a:t>
            </a:r>
            <a:r>
              <a:rPr lang="en-US" dirty="0" err="1" smtClean="0"/>
              <a:t>filesystem</a:t>
            </a:r>
            <a:r>
              <a:rPr lang="en-US" dirty="0" smtClean="0"/>
              <a:t> altogether. </a:t>
            </a:r>
            <a:endParaRPr lang="en-US" dirty="0"/>
          </a:p>
        </p:txBody>
      </p:sp>
      <p:sp>
        <p:nvSpPr>
          <p:cNvPr id="4" name="Slide Number Placeholder 3"/>
          <p:cNvSpPr>
            <a:spLocks noGrp="1"/>
          </p:cNvSpPr>
          <p:nvPr>
            <p:ph type="sldNum" sz="quarter" idx="10"/>
          </p:nvPr>
        </p:nvSpPr>
        <p:spPr/>
        <p:txBody>
          <a:bodyPr/>
          <a:lstStyle/>
          <a:p>
            <a:fld id="{212D759F-57C4-5D49-8595-8E04DE80644F}" type="slidenum">
              <a:rPr lang="en-US" smtClean="0"/>
              <a:t>24</a:t>
            </a:fld>
            <a:endParaRPr lang="en-US"/>
          </a:p>
        </p:txBody>
      </p:sp>
    </p:spTree>
    <p:extLst>
      <p:ext uri="{BB962C8B-B14F-4D97-AF65-F5344CB8AC3E}">
        <p14:creationId xmlns:p14="http://schemas.microsoft.com/office/powerpoint/2010/main" val="7862902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TIM LAST SLIDE</a:t>
            </a:r>
          </a:p>
          <a:p>
            <a:endParaRPr lang="en-US" dirty="0"/>
          </a:p>
        </p:txBody>
      </p:sp>
      <p:sp>
        <p:nvSpPr>
          <p:cNvPr id="4" name="Slide Number Placeholder 3"/>
          <p:cNvSpPr>
            <a:spLocks noGrp="1"/>
          </p:cNvSpPr>
          <p:nvPr>
            <p:ph type="sldNum" sz="quarter" idx="10"/>
          </p:nvPr>
        </p:nvSpPr>
        <p:spPr/>
        <p:txBody>
          <a:bodyPr/>
          <a:lstStyle/>
          <a:p>
            <a:fld id="{212D759F-57C4-5D49-8595-8E04DE80644F}" type="slidenum">
              <a:rPr lang="en-US" smtClean="0"/>
              <a:t>26</a:t>
            </a:fld>
            <a:endParaRPr lang="en-US"/>
          </a:p>
        </p:txBody>
      </p:sp>
    </p:spTree>
    <p:extLst>
      <p:ext uri="{BB962C8B-B14F-4D97-AF65-F5344CB8AC3E}">
        <p14:creationId xmlns:p14="http://schemas.microsoft.com/office/powerpoint/2010/main" val="42763549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 AARON</a:t>
            </a:r>
            <a:endParaRPr lang="en-US" dirty="0"/>
          </a:p>
        </p:txBody>
      </p:sp>
      <p:sp>
        <p:nvSpPr>
          <p:cNvPr id="4" name="Slide Number Placeholder 3"/>
          <p:cNvSpPr>
            <a:spLocks noGrp="1"/>
          </p:cNvSpPr>
          <p:nvPr>
            <p:ph type="sldNum" sz="quarter" idx="10"/>
          </p:nvPr>
        </p:nvSpPr>
        <p:spPr/>
        <p:txBody>
          <a:bodyPr/>
          <a:lstStyle/>
          <a:p>
            <a:fld id="{212D759F-57C4-5D49-8595-8E04DE80644F}" type="slidenum">
              <a:rPr lang="en-US" smtClean="0"/>
              <a:t>27</a:t>
            </a:fld>
            <a:endParaRPr lang="en-US"/>
          </a:p>
        </p:txBody>
      </p:sp>
    </p:spTree>
    <p:extLst>
      <p:ext uri="{BB962C8B-B14F-4D97-AF65-F5344CB8AC3E}">
        <p14:creationId xmlns:p14="http://schemas.microsoft.com/office/powerpoint/2010/main" val="1591141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2D759F-57C4-5D49-8595-8E04DE80644F}" type="slidenum">
              <a:rPr lang="en-US" smtClean="0"/>
              <a:t>29</a:t>
            </a:fld>
            <a:endParaRPr lang="en-US"/>
          </a:p>
        </p:txBody>
      </p:sp>
    </p:spTree>
    <p:extLst>
      <p:ext uri="{BB962C8B-B14F-4D97-AF65-F5344CB8AC3E}">
        <p14:creationId xmlns:p14="http://schemas.microsoft.com/office/powerpoint/2010/main" val="3203917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&lt;Introductions, who</a:t>
            </a:r>
            <a:r>
              <a:rPr lang="en-US" baseline="0" dirty="0" smtClean="0"/>
              <a:t> we are, where we’re from</a:t>
            </a:r>
            <a:r>
              <a:rPr lang="en-US" dirty="0" smtClean="0"/>
              <a:t>&gt;</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212D759F-57C4-5D49-8595-8E04DE80644F}" type="slidenum">
              <a:rPr lang="en-US" smtClean="0"/>
              <a:t>2</a:t>
            </a:fld>
            <a:endParaRPr lang="en-US"/>
          </a:p>
        </p:txBody>
      </p:sp>
    </p:spTree>
    <p:extLst>
      <p:ext uri="{BB962C8B-B14F-4D97-AF65-F5344CB8AC3E}">
        <p14:creationId xmlns:p14="http://schemas.microsoft.com/office/powerpoint/2010/main" val="31013469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2D759F-57C4-5D49-8595-8E04DE80644F}" type="slidenum">
              <a:rPr lang="en-US" smtClean="0"/>
              <a:t>30</a:t>
            </a:fld>
            <a:endParaRPr lang="en-US"/>
          </a:p>
        </p:txBody>
      </p:sp>
    </p:spTree>
    <p:extLst>
      <p:ext uri="{BB962C8B-B14F-4D97-AF65-F5344CB8AC3E}">
        <p14:creationId xmlns:p14="http://schemas.microsoft.com/office/powerpoint/2010/main" val="36860581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212D759F-57C4-5D49-8595-8E04DE80644F}" type="slidenum">
              <a:rPr lang="en-US" smtClean="0"/>
              <a:t>31</a:t>
            </a:fld>
            <a:endParaRPr lang="en-US"/>
          </a:p>
        </p:txBody>
      </p:sp>
    </p:spTree>
    <p:extLst>
      <p:ext uri="{BB962C8B-B14F-4D97-AF65-F5344CB8AC3E}">
        <p14:creationId xmlns:p14="http://schemas.microsoft.com/office/powerpoint/2010/main" val="36860581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AARON LAST SLIDE</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We originally</a:t>
            </a:r>
            <a:r>
              <a:rPr lang="en-US" baseline="0" dirty="0" smtClean="0"/>
              <a:t> tried separating out each data value into a separate key (you can talk more about this on the next slide, when you have the example in </a:t>
            </a:r>
            <a:r>
              <a:rPr lang="en-US" baseline="0" dirty="0" err="1" smtClean="0"/>
              <a:t>datapoint</a:t>
            </a:r>
            <a:r>
              <a:rPr lang="en-US" baseline="0" dirty="0" smtClean="0"/>
              <a:t> front of you). This allowed extremely efficient querying, as we could query ‘motion’ data independently from ‘audio’ data. However, the overhead was significant in two respects:</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228600" marR="0" lvl="1" indent="-228600" algn="l" defTabSz="457200" rtl="0" eaLnBrk="1" fontAlgn="auto" latinLnBrk="0" hangingPunct="1">
              <a:lnSpc>
                <a:spcPct val="100000"/>
              </a:lnSpc>
              <a:spcBef>
                <a:spcPts val="0"/>
              </a:spcBef>
              <a:spcAft>
                <a:spcPts val="0"/>
              </a:spcAft>
              <a:buClrTx/>
              <a:buSzTx/>
              <a:buFontTx/>
              <a:buAutoNum type="arabicPeriod"/>
              <a:tabLst/>
              <a:defRPr/>
            </a:pPr>
            <a:r>
              <a:rPr lang="en-US" baseline="0" dirty="0" smtClean="0"/>
              <a:t>We had to store metadata (timestamp, </a:t>
            </a:r>
            <a:r>
              <a:rPr lang="en-US" baseline="0" dirty="0" err="1" smtClean="0"/>
              <a:t>nodetype</a:t>
            </a:r>
            <a:r>
              <a:rPr lang="en-US" baseline="0" dirty="0" smtClean="0"/>
              <a:t>, node mac address, </a:t>
            </a:r>
            <a:r>
              <a:rPr lang="en-US" baseline="0" dirty="0" err="1" smtClean="0"/>
              <a:t>etc</a:t>
            </a:r>
            <a:r>
              <a:rPr lang="en-US" baseline="0" dirty="0" smtClean="0"/>
              <a:t>) with each record, so a lot more data duplication and space inefficiency.</a:t>
            </a:r>
          </a:p>
          <a:p>
            <a:pPr marL="228600" marR="0" lvl="1" indent="-228600" algn="l" defTabSz="457200" rtl="0" eaLnBrk="1" fontAlgn="auto" latinLnBrk="0" hangingPunct="1">
              <a:lnSpc>
                <a:spcPct val="100000"/>
              </a:lnSpc>
              <a:spcBef>
                <a:spcPts val="0"/>
              </a:spcBef>
              <a:spcAft>
                <a:spcPts val="0"/>
              </a:spcAft>
              <a:buClrTx/>
              <a:buSzTx/>
              <a:buFontTx/>
              <a:buAutoNum type="arabicPeriod"/>
              <a:tabLst/>
              <a:defRPr/>
            </a:pPr>
            <a:r>
              <a:rPr lang="en-US" baseline="0" dirty="0" smtClean="0"/>
              <a:t>The number of inserts per second skyrocketed. E.g. x7 inserts per second for environmental nodes.</a:t>
            </a:r>
            <a:endParaRPr lang="en-US" dirty="0" smtClean="0"/>
          </a:p>
          <a:p>
            <a:endParaRPr lang="en-US" dirty="0"/>
          </a:p>
        </p:txBody>
      </p:sp>
      <p:sp>
        <p:nvSpPr>
          <p:cNvPr id="4" name="Slide Number Placeholder 3"/>
          <p:cNvSpPr>
            <a:spLocks noGrp="1"/>
          </p:cNvSpPr>
          <p:nvPr>
            <p:ph type="sldNum" sz="quarter" idx="10"/>
          </p:nvPr>
        </p:nvSpPr>
        <p:spPr/>
        <p:txBody>
          <a:bodyPr/>
          <a:lstStyle/>
          <a:p>
            <a:fld id="{212D759F-57C4-5D49-8595-8E04DE80644F}" type="slidenum">
              <a:rPr lang="en-US" smtClean="0"/>
              <a:t>32</a:t>
            </a:fld>
            <a:endParaRPr lang="en-US"/>
          </a:p>
        </p:txBody>
      </p:sp>
    </p:spTree>
    <p:extLst>
      <p:ext uri="{BB962C8B-B14F-4D97-AF65-F5344CB8AC3E}">
        <p14:creationId xmlns:p14="http://schemas.microsoft.com/office/powerpoint/2010/main" val="32224126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 TIM</a:t>
            </a:r>
            <a:endParaRPr lang="en-US" dirty="0"/>
          </a:p>
        </p:txBody>
      </p:sp>
      <p:sp>
        <p:nvSpPr>
          <p:cNvPr id="4" name="Slide Number Placeholder 3"/>
          <p:cNvSpPr>
            <a:spLocks noGrp="1"/>
          </p:cNvSpPr>
          <p:nvPr>
            <p:ph type="sldNum" sz="quarter" idx="10"/>
          </p:nvPr>
        </p:nvSpPr>
        <p:spPr/>
        <p:txBody>
          <a:bodyPr/>
          <a:lstStyle/>
          <a:p>
            <a:fld id="{212D759F-57C4-5D49-8595-8E04DE80644F}" type="slidenum">
              <a:rPr lang="en-US" smtClean="0"/>
              <a:t>33</a:t>
            </a:fld>
            <a:endParaRPr lang="en-US"/>
          </a:p>
        </p:txBody>
      </p:sp>
    </p:spTree>
    <p:extLst>
      <p:ext uri="{BB962C8B-B14F-4D97-AF65-F5344CB8AC3E}">
        <p14:creationId xmlns:p14="http://schemas.microsoft.com/office/powerpoint/2010/main" val="30702339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2D759F-57C4-5D49-8595-8E04DE80644F}" type="slidenum">
              <a:rPr lang="en-US" smtClean="0"/>
              <a:t>34</a:t>
            </a:fld>
            <a:endParaRPr lang="en-US"/>
          </a:p>
        </p:txBody>
      </p:sp>
    </p:spTree>
    <p:extLst>
      <p:ext uri="{BB962C8B-B14F-4D97-AF65-F5344CB8AC3E}">
        <p14:creationId xmlns:p14="http://schemas.microsoft.com/office/powerpoint/2010/main" val="30702339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2D759F-57C4-5D49-8595-8E04DE80644F}" type="slidenum">
              <a:rPr lang="en-US" smtClean="0"/>
              <a:t>35</a:t>
            </a:fld>
            <a:endParaRPr lang="en-US"/>
          </a:p>
        </p:txBody>
      </p:sp>
    </p:spTree>
    <p:extLst>
      <p:ext uri="{BB962C8B-B14F-4D97-AF65-F5344CB8AC3E}">
        <p14:creationId xmlns:p14="http://schemas.microsoft.com/office/powerpoint/2010/main" val="30702339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2D759F-57C4-5D49-8595-8E04DE80644F}" type="slidenum">
              <a:rPr lang="en-US" smtClean="0"/>
              <a:t>36</a:t>
            </a:fld>
            <a:endParaRPr lang="en-US"/>
          </a:p>
        </p:txBody>
      </p:sp>
    </p:spTree>
    <p:extLst>
      <p:ext uri="{BB962C8B-B14F-4D97-AF65-F5344CB8AC3E}">
        <p14:creationId xmlns:p14="http://schemas.microsoft.com/office/powerpoint/2010/main" val="30702339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two data packets had exactly the same environmental values, but with a different score, </a:t>
            </a:r>
            <a:r>
              <a:rPr lang="en-US" dirty="0" err="1" smtClean="0"/>
              <a:t>redis</a:t>
            </a:r>
            <a:r>
              <a:rPr lang="en-US" dirty="0" smtClean="0"/>
              <a:t> would update the existing set member with the new score, instead of creating a new set member. This leads to some data duplication, which adds up over millions of records.</a:t>
            </a:r>
            <a:endParaRPr lang="en-US" dirty="0"/>
          </a:p>
        </p:txBody>
      </p:sp>
      <p:sp>
        <p:nvSpPr>
          <p:cNvPr id="4" name="Slide Number Placeholder 3"/>
          <p:cNvSpPr>
            <a:spLocks noGrp="1"/>
          </p:cNvSpPr>
          <p:nvPr>
            <p:ph type="sldNum" sz="quarter" idx="10"/>
          </p:nvPr>
        </p:nvSpPr>
        <p:spPr/>
        <p:txBody>
          <a:bodyPr/>
          <a:lstStyle/>
          <a:p>
            <a:fld id="{212D759F-57C4-5D49-8595-8E04DE80644F}" type="slidenum">
              <a:rPr lang="en-US" smtClean="0"/>
              <a:t>39</a:t>
            </a:fld>
            <a:endParaRPr lang="en-US"/>
          </a:p>
        </p:txBody>
      </p:sp>
    </p:spTree>
    <p:extLst>
      <p:ext uri="{BB962C8B-B14F-4D97-AF65-F5344CB8AC3E}">
        <p14:creationId xmlns:p14="http://schemas.microsoft.com/office/powerpoint/2010/main" val="33331132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TIM LAST SLIDE</a:t>
            </a:r>
          </a:p>
          <a:p>
            <a:endParaRPr lang="en-US" dirty="0"/>
          </a:p>
        </p:txBody>
      </p:sp>
      <p:sp>
        <p:nvSpPr>
          <p:cNvPr id="4" name="Slide Number Placeholder 3"/>
          <p:cNvSpPr>
            <a:spLocks noGrp="1"/>
          </p:cNvSpPr>
          <p:nvPr>
            <p:ph type="sldNum" sz="quarter" idx="10"/>
          </p:nvPr>
        </p:nvSpPr>
        <p:spPr/>
        <p:txBody>
          <a:bodyPr/>
          <a:lstStyle/>
          <a:p>
            <a:fld id="{212D759F-57C4-5D49-8595-8E04DE80644F}" type="slidenum">
              <a:rPr lang="en-US" smtClean="0"/>
              <a:t>40</a:t>
            </a:fld>
            <a:endParaRPr lang="en-US"/>
          </a:p>
        </p:txBody>
      </p:sp>
    </p:spTree>
    <p:extLst>
      <p:ext uri="{BB962C8B-B14F-4D97-AF65-F5344CB8AC3E}">
        <p14:creationId xmlns:p14="http://schemas.microsoft.com/office/powerpoint/2010/main" val="2356437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 AARON</a:t>
            </a:r>
            <a:endParaRPr lang="en-US" dirty="0"/>
          </a:p>
        </p:txBody>
      </p:sp>
      <p:sp>
        <p:nvSpPr>
          <p:cNvPr id="4" name="Slide Number Placeholder 3"/>
          <p:cNvSpPr>
            <a:spLocks noGrp="1"/>
          </p:cNvSpPr>
          <p:nvPr>
            <p:ph type="sldNum" sz="quarter" idx="10"/>
          </p:nvPr>
        </p:nvSpPr>
        <p:spPr/>
        <p:txBody>
          <a:bodyPr/>
          <a:lstStyle/>
          <a:p>
            <a:fld id="{212D759F-57C4-5D49-8595-8E04DE80644F}" type="slidenum">
              <a:rPr lang="en-US" smtClean="0"/>
              <a:t>41</a:t>
            </a:fld>
            <a:endParaRPr lang="en-US"/>
          </a:p>
        </p:txBody>
      </p:sp>
    </p:spTree>
    <p:extLst>
      <p:ext uri="{BB962C8B-B14F-4D97-AF65-F5344CB8AC3E}">
        <p14:creationId xmlns:p14="http://schemas.microsoft.com/office/powerpoint/2010/main" val="2226736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2D759F-57C4-5D49-8595-8E04DE80644F}" type="slidenum">
              <a:rPr lang="en-US" smtClean="0"/>
              <a:t>3</a:t>
            </a:fld>
            <a:endParaRPr lang="en-US"/>
          </a:p>
        </p:txBody>
      </p:sp>
    </p:spTree>
    <p:extLst>
      <p:ext uri="{BB962C8B-B14F-4D97-AF65-F5344CB8AC3E}">
        <p14:creationId xmlns:p14="http://schemas.microsoft.com/office/powerpoint/2010/main" val="14340674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2D759F-57C4-5D49-8595-8E04DE80644F}" type="slidenum">
              <a:rPr lang="en-US" smtClean="0"/>
              <a:t>43</a:t>
            </a:fld>
            <a:endParaRPr lang="en-US"/>
          </a:p>
        </p:txBody>
      </p:sp>
    </p:spTree>
    <p:extLst>
      <p:ext uri="{BB962C8B-B14F-4D97-AF65-F5344CB8AC3E}">
        <p14:creationId xmlns:p14="http://schemas.microsoft.com/office/powerpoint/2010/main" val="7064604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Which can make </a:t>
            </a:r>
            <a:r>
              <a:rPr lang="en-US" dirty="0" err="1" smtClean="0"/>
              <a:t>Redis</a:t>
            </a:r>
            <a:r>
              <a:rPr lang="en-US" dirty="0" smtClean="0"/>
              <a:t> burst at the seams…</a:t>
            </a:r>
          </a:p>
          <a:p>
            <a:endParaRPr lang="en-US" dirty="0"/>
          </a:p>
        </p:txBody>
      </p:sp>
      <p:sp>
        <p:nvSpPr>
          <p:cNvPr id="4" name="Slide Number Placeholder 3"/>
          <p:cNvSpPr>
            <a:spLocks noGrp="1"/>
          </p:cNvSpPr>
          <p:nvPr>
            <p:ph type="sldNum" sz="quarter" idx="10"/>
          </p:nvPr>
        </p:nvSpPr>
        <p:spPr/>
        <p:txBody>
          <a:bodyPr/>
          <a:lstStyle/>
          <a:p>
            <a:fld id="{212D759F-57C4-5D49-8595-8E04DE80644F}" type="slidenum">
              <a:rPr lang="en-US" smtClean="0"/>
              <a:t>44</a:t>
            </a:fld>
            <a:endParaRPr lang="en-US"/>
          </a:p>
        </p:txBody>
      </p:sp>
    </p:spTree>
    <p:extLst>
      <p:ext uri="{BB962C8B-B14F-4D97-AF65-F5344CB8AC3E}">
        <p14:creationId xmlns:p14="http://schemas.microsoft.com/office/powerpoint/2010/main" val="20180608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2D759F-57C4-5D49-8595-8E04DE80644F}" type="slidenum">
              <a:rPr lang="en-US" smtClean="0"/>
              <a:t>45</a:t>
            </a:fld>
            <a:endParaRPr lang="en-US"/>
          </a:p>
        </p:txBody>
      </p:sp>
    </p:spTree>
    <p:extLst>
      <p:ext uri="{BB962C8B-B14F-4D97-AF65-F5344CB8AC3E}">
        <p14:creationId xmlns:p14="http://schemas.microsoft.com/office/powerpoint/2010/main" val="7064604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2D759F-57C4-5D49-8595-8E04DE80644F}" type="slidenum">
              <a:rPr lang="en-US" smtClean="0"/>
              <a:t>46</a:t>
            </a:fld>
            <a:endParaRPr lang="en-US" dirty="0"/>
          </a:p>
        </p:txBody>
      </p:sp>
    </p:spTree>
    <p:extLst>
      <p:ext uri="{BB962C8B-B14F-4D97-AF65-F5344CB8AC3E}">
        <p14:creationId xmlns:p14="http://schemas.microsoft.com/office/powerpoint/2010/main" val="28085291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AARON LAST SLIDE</a:t>
            </a:r>
          </a:p>
          <a:p>
            <a:endParaRPr lang="en-US" dirty="0"/>
          </a:p>
        </p:txBody>
      </p:sp>
      <p:sp>
        <p:nvSpPr>
          <p:cNvPr id="4" name="Slide Number Placeholder 3"/>
          <p:cNvSpPr>
            <a:spLocks noGrp="1"/>
          </p:cNvSpPr>
          <p:nvPr>
            <p:ph type="sldNum" sz="quarter" idx="10"/>
          </p:nvPr>
        </p:nvSpPr>
        <p:spPr/>
        <p:txBody>
          <a:bodyPr/>
          <a:lstStyle/>
          <a:p>
            <a:fld id="{212D759F-57C4-5D49-8595-8E04DE80644F}" type="slidenum">
              <a:rPr lang="en-US" smtClean="0"/>
              <a:t>50</a:t>
            </a:fld>
            <a:endParaRPr lang="en-US"/>
          </a:p>
        </p:txBody>
      </p:sp>
    </p:spTree>
    <p:extLst>
      <p:ext uri="{BB962C8B-B14F-4D97-AF65-F5344CB8AC3E}">
        <p14:creationId xmlns:p14="http://schemas.microsoft.com/office/powerpoint/2010/main" val="37809572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 TIM</a:t>
            </a:r>
            <a:endParaRPr lang="en-US" dirty="0"/>
          </a:p>
        </p:txBody>
      </p:sp>
      <p:sp>
        <p:nvSpPr>
          <p:cNvPr id="4" name="Slide Number Placeholder 3"/>
          <p:cNvSpPr>
            <a:spLocks noGrp="1"/>
          </p:cNvSpPr>
          <p:nvPr>
            <p:ph type="sldNum" sz="quarter" idx="10"/>
          </p:nvPr>
        </p:nvSpPr>
        <p:spPr/>
        <p:txBody>
          <a:bodyPr/>
          <a:lstStyle/>
          <a:p>
            <a:fld id="{212D759F-57C4-5D49-8595-8E04DE80644F}" type="slidenum">
              <a:rPr lang="en-US" smtClean="0"/>
              <a:t>51</a:t>
            </a:fld>
            <a:endParaRPr lang="en-US"/>
          </a:p>
        </p:txBody>
      </p:sp>
    </p:spTree>
    <p:extLst>
      <p:ext uri="{BB962C8B-B14F-4D97-AF65-F5344CB8AC3E}">
        <p14:creationId xmlns:p14="http://schemas.microsoft.com/office/powerpoint/2010/main" val="30811530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2D759F-57C4-5D49-8595-8E04DE80644F}" type="slidenum">
              <a:rPr lang="en-US" smtClean="0"/>
              <a:t>63</a:t>
            </a:fld>
            <a:endParaRPr lang="en-US"/>
          </a:p>
        </p:txBody>
      </p:sp>
    </p:spTree>
    <p:extLst>
      <p:ext uri="{BB962C8B-B14F-4D97-AF65-F5344CB8AC3E}">
        <p14:creationId xmlns:p14="http://schemas.microsoft.com/office/powerpoint/2010/main" val="20742008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2D759F-57C4-5D49-8595-8E04DE80644F}" type="slidenum">
              <a:rPr lang="en-US" smtClean="0"/>
              <a:t>64</a:t>
            </a:fld>
            <a:endParaRPr lang="en-US"/>
          </a:p>
        </p:txBody>
      </p:sp>
    </p:spTree>
    <p:extLst>
      <p:ext uri="{BB962C8B-B14F-4D97-AF65-F5344CB8AC3E}">
        <p14:creationId xmlns:p14="http://schemas.microsoft.com/office/powerpoint/2010/main" val="20742008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AARON</a:t>
            </a:r>
            <a:endParaRPr lang="en-US"/>
          </a:p>
        </p:txBody>
      </p:sp>
      <p:sp>
        <p:nvSpPr>
          <p:cNvPr id="4" name="Slide Number Placeholder 3"/>
          <p:cNvSpPr>
            <a:spLocks noGrp="1"/>
          </p:cNvSpPr>
          <p:nvPr>
            <p:ph type="sldNum" sz="quarter" idx="10"/>
          </p:nvPr>
        </p:nvSpPr>
        <p:spPr/>
        <p:txBody>
          <a:bodyPr/>
          <a:lstStyle/>
          <a:p>
            <a:fld id="{212D759F-57C4-5D49-8595-8E04DE80644F}" type="slidenum">
              <a:rPr lang="en-US" smtClean="0"/>
              <a:t>66</a:t>
            </a:fld>
            <a:endParaRPr lang="en-US"/>
          </a:p>
        </p:txBody>
      </p:sp>
    </p:spTree>
    <p:extLst>
      <p:ext uri="{BB962C8B-B14F-4D97-AF65-F5344CB8AC3E}">
        <p14:creationId xmlns:p14="http://schemas.microsoft.com/office/powerpoint/2010/main" val="4055454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2D759F-57C4-5D49-8595-8E04DE80644F}" type="slidenum">
              <a:rPr lang="en-US" smtClean="0"/>
              <a:t>4</a:t>
            </a:fld>
            <a:endParaRPr lang="en-US"/>
          </a:p>
        </p:txBody>
      </p:sp>
    </p:spTree>
    <p:extLst>
      <p:ext uri="{BB962C8B-B14F-4D97-AF65-F5344CB8AC3E}">
        <p14:creationId xmlns:p14="http://schemas.microsoft.com/office/powerpoint/2010/main" val="3525120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AARON LAST SLIDE</a:t>
            </a:r>
          </a:p>
          <a:p>
            <a:endParaRPr lang="en-US" dirty="0" smtClean="0"/>
          </a:p>
          <a:p>
            <a:r>
              <a:rPr lang="en-US" dirty="0" smtClean="0"/>
              <a:t>Let’s start with some background.</a:t>
            </a:r>
            <a:r>
              <a:rPr lang="en-US" baseline="0" dirty="0" smtClean="0"/>
              <a:t> We’ve been working with a CMU research group on applications of a research project called Sensor Andrew. The vision of Sensor Andrew is to provide a generalized environmental sensor network, capable of being leveraged for a wide variety of applications, both academic and commercial.</a:t>
            </a:r>
          </a:p>
        </p:txBody>
      </p:sp>
      <p:sp>
        <p:nvSpPr>
          <p:cNvPr id="4" name="Slide Number Placeholder 3"/>
          <p:cNvSpPr>
            <a:spLocks noGrp="1"/>
          </p:cNvSpPr>
          <p:nvPr>
            <p:ph type="sldNum" sz="quarter" idx="10"/>
          </p:nvPr>
        </p:nvSpPr>
        <p:spPr/>
        <p:txBody>
          <a:bodyPr/>
          <a:lstStyle/>
          <a:p>
            <a:fld id="{212D759F-57C4-5D49-8595-8E04DE80644F}" type="slidenum">
              <a:rPr lang="en-US" smtClean="0"/>
              <a:t>7</a:t>
            </a:fld>
            <a:endParaRPr lang="en-US"/>
          </a:p>
        </p:txBody>
      </p:sp>
    </p:spTree>
    <p:extLst>
      <p:ext uri="{BB962C8B-B14F-4D97-AF65-F5344CB8AC3E}">
        <p14:creationId xmlns:p14="http://schemas.microsoft.com/office/powerpoint/2010/main" val="4267088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 TIM</a:t>
            </a:r>
            <a:endParaRPr lang="en-US" dirty="0"/>
          </a:p>
        </p:txBody>
      </p:sp>
      <p:sp>
        <p:nvSpPr>
          <p:cNvPr id="4" name="Slide Number Placeholder 3"/>
          <p:cNvSpPr>
            <a:spLocks noGrp="1"/>
          </p:cNvSpPr>
          <p:nvPr>
            <p:ph type="sldNum" sz="quarter" idx="10"/>
          </p:nvPr>
        </p:nvSpPr>
        <p:spPr/>
        <p:txBody>
          <a:bodyPr/>
          <a:lstStyle/>
          <a:p>
            <a:fld id="{212D759F-57C4-5D49-8595-8E04DE80644F}" type="slidenum">
              <a:rPr lang="en-US" smtClean="0"/>
              <a:t>8</a:t>
            </a:fld>
            <a:endParaRPr lang="en-US"/>
          </a:p>
        </p:txBody>
      </p:sp>
    </p:spTree>
    <p:extLst>
      <p:ext uri="{BB962C8B-B14F-4D97-AF65-F5344CB8AC3E}">
        <p14:creationId xmlns:p14="http://schemas.microsoft.com/office/powerpoint/2010/main" val="4148319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 Sensor Andrew system consists primarily of nodes, like this &lt;hold one up if possible&gt;, each of which contains a variety of embedded sensors, and a gateway with a specialized receiver, allowing it to receive wireless messages from each of up to 64 nodes concurrently. </a:t>
            </a:r>
          </a:p>
          <a:p>
            <a:endParaRPr lang="en-US" baseline="0" dirty="0" smtClean="0"/>
          </a:p>
          <a:p>
            <a:r>
              <a:rPr lang="en-US" baseline="0" dirty="0" smtClean="0"/>
              <a:t>Our collaborators have provided hardware design and gear, firmware on all embedded components, and some baseline software to work from when interfacing with the hardware systems. </a:t>
            </a:r>
            <a:endParaRPr lang="en-US" dirty="0" smtClean="0"/>
          </a:p>
          <a:p>
            <a:endParaRPr lang="en-US" dirty="0"/>
          </a:p>
        </p:txBody>
      </p:sp>
      <p:sp>
        <p:nvSpPr>
          <p:cNvPr id="4" name="Slide Number Placeholder 3"/>
          <p:cNvSpPr>
            <a:spLocks noGrp="1"/>
          </p:cNvSpPr>
          <p:nvPr>
            <p:ph type="sldNum" sz="quarter" idx="10"/>
          </p:nvPr>
        </p:nvSpPr>
        <p:spPr/>
        <p:txBody>
          <a:bodyPr/>
          <a:lstStyle/>
          <a:p>
            <a:fld id="{212D759F-57C4-5D49-8595-8E04DE80644F}" type="slidenum">
              <a:rPr lang="en-US" smtClean="0"/>
              <a:t>9</a:t>
            </a:fld>
            <a:endParaRPr lang="en-US"/>
          </a:p>
        </p:txBody>
      </p:sp>
    </p:spTree>
    <p:extLst>
      <p:ext uri="{BB962C8B-B14F-4D97-AF65-F5344CB8AC3E}">
        <p14:creationId xmlns:p14="http://schemas.microsoft.com/office/powerpoint/2010/main" val="4267088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look at</a:t>
            </a:r>
            <a:r>
              <a:rPr lang="en-US" baseline="0" dirty="0" smtClean="0"/>
              <a:t> some more detail on the type of data we are collecting. We currently have two types of nodes, environmental and power nodes &lt;show samples&gt;. Environmental nodes can be set anywhere, and will detect measures of light, audio, humidity, pressure, motion, temperature, and acceleration (in </a:t>
            </a:r>
            <a:r>
              <a:rPr lang="en-US" baseline="0" dirty="0" err="1" smtClean="0"/>
              <a:t>x,y,z</a:t>
            </a:r>
            <a:r>
              <a:rPr lang="en-US" baseline="0" dirty="0" smtClean="0"/>
              <a:t> components) relative to the environment immediately surrounding the node. Power nodes must be plugged in to a wall outlet, with a current-drawing device using it to draw power. This allows the power node to detect and transmit numerous measures of data involving current, voltage, power, etc. </a:t>
            </a:r>
          </a:p>
          <a:p>
            <a:endParaRPr lang="en-US" baseline="0" dirty="0" smtClean="0"/>
          </a:p>
          <a:p>
            <a:r>
              <a:rPr lang="en-US" dirty="0" smtClean="0"/>
              <a:t>Data is transmitted from</a:t>
            </a:r>
            <a:r>
              <a:rPr lang="en-US" baseline="0" dirty="0" smtClean="0"/>
              <a:t> the nodes in UDP format. </a:t>
            </a:r>
            <a:r>
              <a:rPr lang="en-US" dirty="0" smtClean="0"/>
              <a:t>For reference, an</a:t>
            </a:r>
            <a:r>
              <a:rPr lang="en-US" baseline="0" dirty="0" smtClean="0"/>
              <a:t> environmental data packet is ____ bytes in size, and a power data packet is ____ bytes. </a:t>
            </a:r>
            <a:endParaRPr lang="en-US" dirty="0"/>
          </a:p>
        </p:txBody>
      </p:sp>
      <p:sp>
        <p:nvSpPr>
          <p:cNvPr id="4" name="Slide Number Placeholder 3"/>
          <p:cNvSpPr>
            <a:spLocks noGrp="1"/>
          </p:cNvSpPr>
          <p:nvPr>
            <p:ph type="sldNum" sz="quarter" idx="10"/>
          </p:nvPr>
        </p:nvSpPr>
        <p:spPr/>
        <p:txBody>
          <a:bodyPr/>
          <a:lstStyle/>
          <a:p>
            <a:fld id="{212D759F-57C4-5D49-8595-8E04DE80644F}" type="slidenum">
              <a:rPr lang="en-US" smtClean="0"/>
              <a:t>10</a:t>
            </a:fld>
            <a:endParaRPr lang="en-US"/>
          </a:p>
        </p:txBody>
      </p:sp>
    </p:spTree>
    <p:extLst>
      <p:ext uri="{BB962C8B-B14F-4D97-AF65-F5344CB8AC3E}">
        <p14:creationId xmlns:p14="http://schemas.microsoft.com/office/powerpoint/2010/main" val="1837446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Packets</a:t>
            </a:r>
            <a:r>
              <a:rPr lang="en-US" baseline="0" dirty="0" smtClean="0"/>
              <a:t> are UDP and the information is stored as an encoded string, so the network load is already pretty small.</a:t>
            </a:r>
          </a:p>
          <a:p>
            <a:r>
              <a:rPr lang="en-US" baseline="0" dirty="0" smtClean="0"/>
              <a:t>Compression, in addition to the encoding of the data, might be an option in the future, but that’s a small hurdle if we need it.</a:t>
            </a:r>
          </a:p>
          <a:p>
            <a:endParaRPr lang="en-US" dirty="0"/>
          </a:p>
        </p:txBody>
      </p:sp>
      <p:sp>
        <p:nvSpPr>
          <p:cNvPr id="4" name="Slide Number Placeholder 3"/>
          <p:cNvSpPr>
            <a:spLocks noGrp="1"/>
          </p:cNvSpPr>
          <p:nvPr>
            <p:ph type="sldNum" sz="quarter" idx="10"/>
          </p:nvPr>
        </p:nvSpPr>
        <p:spPr/>
        <p:txBody>
          <a:bodyPr/>
          <a:lstStyle/>
          <a:p>
            <a:fld id="{212D759F-57C4-5D49-8595-8E04DE80644F}" type="slidenum">
              <a:rPr lang="en-US" smtClean="0"/>
              <a:t>16</a:t>
            </a:fld>
            <a:endParaRPr lang="en-US"/>
          </a:p>
        </p:txBody>
      </p:sp>
    </p:spTree>
    <p:extLst>
      <p:ext uri="{BB962C8B-B14F-4D97-AF65-F5344CB8AC3E}">
        <p14:creationId xmlns:p14="http://schemas.microsoft.com/office/powerpoint/2010/main" val="1342482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F2E3C7-0EB3-0045-92C8-B5C7760BA98E}" type="datetimeFigureOut">
              <a:rPr lang="en-US" smtClean="0"/>
              <a:t>3/1/13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D1D82F-EA15-F04B-BCEF-592E31771D81}"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F2E3C7-0EB3-0045-92C8-B5C7760BA98E}" type="datetimeFigureOut">
              <a:rPr lang="en-US" smtClean="0"/>
              <a:t>3/1/13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D1D82F-EA15-F04B-BCEF-592E31771D81}"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F2E3C7-0EB3-0045-92C8-B5C7760BA98E}" type="datetimeFigureOut">
              <a:rPr lang="en-US" smtClean="0"/>
              <a:t>3/1/13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D1D82F-EA15-F04B-BCEF-592E31771D81}"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F2E3C7-0EB3-0045-92C8-B5C7760BA98E}" type="datetimeFigureOut">
              <a:rPr lang="en-US" smtClean="0"/>
              <a:t>3/1/13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D1D82F-EA15-F04B-BCEF-592E31771D81}"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F2E3C7-0EB3-0045-92C8-B5C7760BA98E}" type="datetimeFigureOut">
              <a:rPr lang="en-US" smtClean="0"/>
              <a:t>3/1/13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D1D82F-EA15-F04B-BCEF-592E31771D81}"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F2E3C7-0EB3-0045-92C8-B5C7760BA98E}" type="datetimeFigureOut">
              <a:rPr lang="en-US" smtClean="0"/>
              <a:t>3/1/13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D1D82F-EA15-F04B-BCEF-592E31771D81}"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F2E3C7-0EB3-0045-92C8-B5C7760BA98E}" type="datetimeFigureOut">
              <a:rPr lang="en-US" smtClean="0"/>
              <a:t>3/1/13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D1D82F-EA15-F04B-BCEF-592E31771D81}"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F2E3C7-0EB3-0045-92C8-B5C7760BA98E}" type="datetimeFigureOut">
              <a:rPr lang="en-US" smtClean="0"/>
              <a:t>3/1/13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D1D82F-EA15-F04B-BCEF-592E31771D81}"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F2E3C7-0EB3-0045-92C8-B5C7760BA98E}" type="datetimeFigureOut">
              <a:rPr lang="en-US" smtClean="0"/>
              <a:t>3/1/13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D1D82F-EA15-F04B-BCEF-592E31771D81}"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F2E3C7-0EB3-0045-92C8-B5C7760BA98E}" type="datetimeFigureOut">
              <a:rPr lang="en-US" smtClean="0"/>
              <a:t>3/1/13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D1D82F-EA15-F04B-BCEF-592E31771D81}"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F2E3C7-0EB3-0045-92C8-B5C7760BA98E}" type="datetimeFigureOut">
              <a:rPr lang="en-US" smtClean="0"/>
              <a:t>3/1/13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D1D82F-EA15-F04B-BCEF-592E31771D81}"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F2E3C7-0EB3-0045-92C8-B5C7760BA98E}" type="datetimeFigureOut">
              <a:rPr lang="en-US" smtClean="0"/>
              <a:t>3/1/13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D1D82F-EA15-F04B-BCEF-592E31771D81}"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3" Type="http://schemas.openxmlformats.org/officeDocument/2006/relationships/image" Target="../media/image1.wmf"/><Relationship Id="rId4" Type="http://schemas.openxmlformats.org/officeDocument/2006/relationships/image" Target="../media/image2.png"/><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9.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Large-Scale Data Collection Using Redis</a:t>
            </a:r>
            <a:endParaRPr lang="en-US" dirty="0"/>
          </a:p>
        </p:txBody>
      </p:sp>
      <p:sp>
        <p:nvSpPr>
          <p:cNvPr id="3" name="Subtitle 2"/>
          <p:cNvSpPr>
            <a:spLocks noGrp="1"/>
          </p:cNvSpPr>
          <p:nvPr>
            <p:ph type="subTitle" idx="1"/>
          </p:nvPr>
        </p:nvSpPr>
        <p:spPr>
          <a:xfrm>
            <a:off x="685800" y="3886200"/>
            <a:ext cx="7674765" cy="1752600"/>
          </a:xfrm>
        </p:spPr>
        <p:txBody>
          <a:bodyPr>
            <a:normAutofit/>
          </a:bodyPr>
          <a:lstStyle/>
          <a:p>
            <a:r>
              <a:rPr lang="en-US" sz="2400" dirty="0" smtClean="0"/>
              <a:t>C. Aaron Cois, Ph.D.</a:t>
            </a:r>
            <a:r>
              <a:rPr lang="en-US" sz="2400" dirty="0"/>
              <a:t> </a:t>
            </a:r>
            <a:r>
              <a:rPr lang="en-US" sz="2400" dirty="0" smtClean="0"/>
              <a:t>   --    Tim Palko	</a:t>
            </a:r>
          </a:p>
          <a:p>
            <a:r>
              <a:rPr lang="en-US" sz="2400" dirty="0" smtClean="0"/>
              <a:t>CMU </a:t>
            </a:r>
            <a:r>
              <a:rPr lang="en-US" sz="2400" dirty="0"/>
              <a:t>Software Engineering Institute</a:t>
            </a:r>
          </a:p>
          <a:p>
            <a:endParaRPr lang="en-US" sz="2400" dirty="0"/>
          </a:p>
        </p:txBody>
      </p:sp>
      <p:sp>
        <p:nvSpPr>
          <p:cNvPr id="8" name="Rectangle 8"/>
          <p:cNvSpPr>
            <a:spLocks noChangeArrowheads="1"/>
          </p:cNvSpPr>
          <p:nvPr/>
        </p:nvSpPr>
        <p:spPr bwMode="auto">
          <a:xfrm>
            <a:off x="0" y="6366282"/>
            <a:ext cx="9144000" cy="276999"/>
          </a:xfrm>
          <a:prstGeom prst="rect">
            <a:avLst/>
          </a:prstGeom>
          <a:solidFill>
            <a:srgbClr val="000000"/>
          </a:solidFill>
          <a:ln w="9525">
            <a:noFill/>
            <a:miter lim="800000"/>
            <a:headEnd/>
            <a:tailEnd/>
          </a:ln>
          <a:effectLst/>
        </p:spPr>
        <p:txBody>
          <a:bodyPr lIns="0" tIns="0" rIns="0" bIns="0" anchor="ctr">
            <a:spAutoFit/>
          </a:bodyPr>
          <a:lstStyle/>
          <a:p>
            <a:endParaRPr lang="en-US" dirty="0"/>
          </a:p>
        </p:txBody>
      </p:sp>
      <p:sp>
        <p:nvSpPr>
          <p:cNvPr id="10" name="Rectangle 73"/>
          <p:cNvSpPr>
            <a:spLocks noChangeArrowheads="1"/>
          </p:cNvSpPr>
          <p:nvPr/>
        </p:nvSpPr>
        <p:spPr bwMode="ltGray">
          <a:xfrm>
            <a:off x="6172200" y="6390255"/>
            <a:ext cx="2286000" cy="244927"/>
          </a:xfrm>
          <a:prstGeom prst="rect">
            <a:avLst/>
          </a:prstGeom>
          <a:noFill/>
          <a:ln w="9525">
            <a:noFill/>
            <a:miter lim="800000"/>
            <a:headEnd/>
            <a:tailEnd/>
          </a:ln>
          <a:effectLst/>
        </p:spPr>
        <p:txBody>
          <a:bodyPr lIns="45714" tIns="45714" rIns="45714" bIns="45714" anchor="ctr">
            <a:spAutoFit/>
          </a:bodyPr>
          <a:lstStyle/>
          <a:p>
            <a:pPr algn="l" eaLnBrk="0" hangingPunct="0">
              <a:lnSpc>
                <a:spcPct val="150000"/>
              </a:lnSpc>
              <a:spcBef>
                <a:spcPct val="0"/>
              </a:spcBef>
            </a:pPr>
            <a:r>
              <a:rPr lang="en-US" sz="700" b="1" spc="0" dirty="0" smtClean="0"/>
              <a:t>©</a:t>
            </a:r>
            <a:r>
              <a:rPr lang="en-US" sz="700" b="1" spc="0" baseline="0" dirty="0" smtClean="0"/>
              <a:t> 2011 Carnegie Mellon University</a:t>
            </a:r>
            <a:endParaRPr lang="en-US" sz="700" b="0" spc="0" dirty="0"/>
          </a:p>
        </p:txBody>
      </p:sp>
      <p:pic>
        <p:nvPicPr>
          <p:cNvPr id="11" name="Picture 75" descr="SEI_CMU_1Line_White"/>
          <p:cNvPicPr>
            <a:picLocks noChangeAspect="1" noChangeArrowheads="1"/>
          </p:cNvPicPr>
          <p:nvPr/>
        </p:nvPicPr>
        <p:blipFill>
          <a:blip r:embed="rId3" cstate="print"/>
          <a:srcRect/>
          <a:stretch>
            <a:fillRect/>
          </a:stretch>
        </p:blipFill>
        <p:spPr bwMode="auto">
          <a:xfrm>
            <a:off x="438150" y="6338888"/>
            <a:ext cx="5581650" cy="346075"/>
          </a:xfrm>
          <a:prstGeom prst="rect">
            <a:avLst/>
          </a:prstGeom>
          <a:noFill/>
        </p:spPr>
      </p:pic>
    </p:spTree>
    <p:extLst>
      <p:ext uri="{BB962C8B-B14F-4D97-AF65-F5344CB8AC3E}">
        <p14:creationId xmlns:p14="http://schemas.microsoft.com/office/powerpoint/2010/main" val="320498956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Node?</a:t>
            </a:r>
            <a:endParaRPr lang="en-US" dirty="0"/>
          </a:p>
        </p:txBody>
      </p:sp>
      <p:sp>
        <p:nvSpPr>
          <p:cNvPr id="3" name="Text Placeholder 2"/>
          <p:cNvSpPr>
            <a:spLocks noGrp="1"/>
          </p:cNvSpPr>
          <p:nvPr>
            <p:ph type="body" idx="1"/>
          </p:nvPr>
        </p:nvSpPr>
        <p:spPr>
          <a:xfrm>
            <a:off x="457200" y="1950944"/>
            <a:ext cx="3414915" cy="1243246"/>
          </a:xfrm>
        </p:spPr>
        <p:txBody>
          <a:bodyPr/>
          <a:lstStyle/>
          <a:p>
            <a:r>
              <a:rPr lang="en-US" dirty="0" smtClean="0"/>
              <a:t>Environment Node Sensors</a:t>
            </a:r>
            <a:endParaRPr lang="en-US" dirty="0"/>
          </a:p>
        </p:txBody>
      </p:sp>
      <p:sp>
        <p:nvSpPr>
          <p:cNvPr id="4" name="Content Placeholder 3"/>
          <p:cNvSpPr>
            <a:spLocks noGrp="1"/>
          </p:cNvSpPr>
          <p:nvPr>
            <p:ph sz="half" idx="2"/>
          </p:nvPr>
        </p:nvSpPr>
        <p:spPr>
          <a:xfrm>
            <a:off x="457200" y="3182782"/>
            <a:ext cx="2470119" cy="3307348"/>
          </a:xfrm>
        </p:spPr>
        <p:txBody>
          <a:bodyPr/>
          <a:lstStyle/>
          <a:p>
            <a:r>
              <a:rPr lang="en-US" dirty="0" smtClean="0"/>
              <a:t>Light</a:t>
            </a:r>
          </a:p>
          <a:p>
            <a:r>
              <a:rPr lang="en-US" dirty="0" smtClean="0"/>
              <a:t>Audio</a:t>
            </a:r>
          </a:p>
          <a:p>
            <a:r>
              <a:rPr lang="en-US" dirty="0" smtClean="0"/>
              <a:t>Humidity</a:t>
            </a:r>
          </a:p>
          <a:p>
            <a:r>
              <a:rPr lang="en-US" dirty="0" smtClean="0"/>
              <a:t>Pressure</a:t>
            </a:r>
          </a:p>
          <a:p>
            <a:r>
              <a:rPr lang="en-US" dirty="0" smtClean="0"/>
              <a:t>Motion</a:t>
            </a:r>
          </a:p>
          <a:p>
            <a:r>
              <a:rPr lang="en-US" dirty="0" smtClean="0"/>
              <a:t>Temperature</a:t>
            </a:r>
          </a:p>
          <a:p>
            <a:r>
              <a:rPr lang="en-US" dirty="0" smtClean="0"/>
              <a:t>Acceleration</a:t>
            </a:r>
            <a:endParaRPr lang="en-US" dirty="0"/>
          </a:p>
        </p:txBody>
      </p:sp>
      <p:sp>
        <p:nvSpPr>
          <p:cNvPr id="5" name="Text Placeholder 4"/>
          <p:cNvSpPr>
            <a:spLocks noGrp="1"/>
          </p:cNvSpPr>
          <p:nvPr>
            <p:ph type="body" sz="quarter" idx="3"/>
          </p:nvPr>
        </p:nvSpPr>
        <p:spPr>
          <a:xfrm>
            <a:off x="3493116" y="1965687"/>
            <a:ext cx="2194400" cy="1227757"/>
          </a:xfrm>
        </p:spPr>
        <p:txBody>
          <a:bodyPr/>
          <a:lstStyle/>
          <a:p>
            <a:r>
              <a:rPr lang="en-US" dirty="0" smtClean="0"/>
              <a:t>Power Node Sensors</a:t>
            </a:r>
            <a:endParaRPr lang="en-US" dirty="0"/>
          </a:p>
        </p:txBody>
      </p:sp>
      <p:sp>
        <p:nvSpPr>
          <p:cNvPr id="6" name="Content Placeholder 5"/>
          <p:cNvSpPr>
            <a:spLocks noGrp="1"/>
          </p:cNvSpPr>
          <p:nvPr>
            <p:ph sz="quarter" idx="4"/>
          </p:nvPr>
        </p:nvSpPr>
        <p:spPr>
          <a:xfrm>
            <a:off x="3502768" y="3154087"/>
            <a:ext cx="2248412" cy="2114712"/>
          </a:xfrm>
        </p:spPr>
        <p:txBody>
          <a:bodyPr/>
          <a:lstStyle/>
          <a:p>
            <a:r>
              <a:rPr lang="en-US" dirty="0" smtClean="0"/>
              <a:t>Current</a:t>
            </a:r>
          </a:p>
          <a:p>
            <a:r>
              <a:rPr lang="en-US" dirty="0" smtClean="0"/>
              <a:t>Voltage</a:t>
            </a:r>
          </a:p>
          <a:p>
            <a:r>
              <a:rPr lang="en-US" dirty="0" smtClean="0"/>
              <a:t>True Power</a:t>
            </a:r>
          </a:p>
          <a:p>
            <a:r>
              <a:rPr lang="en-US" dirty="0" smtClean="0"/>
              <a:t>Energy</a:t>
            </a:r>
          </a:p>
        </p:txBody>
      </p:sp>
      <p:sp>
        <p:nvSpPr>
          <p:cNvPr id="7" name="TextBox 6"/>
          <p:cNvSpPr txBox="1"/>
          <p:nvPr/>
        </p:nvSpPr>
        <p:spPr>
          <a:xfrm>
            <a:off x="178410" y="1471727"/>
            <a:ext cx="9059441" cy="523220"/>
          </a:xfrm>
          <a:prstGeom prst="rect">
            <a:avLst/>
          </a:prstGeom>
          <a:noFill/>
        </p:spPr>
        <p:txBody>
          <a:bodyPr wrap="none" rtlCol="0">
            <a:spAutoFit/>
          </a:bodyPr>
          <a:lstStyle/>
          <a:p>
            <a:r>
              <a:rPr lang="en-US" sz="2800" dirty="0" smtClean="0"/>
              <a:t>A node </a:t>
            </a:r>
            <a:r>
              <a:rPr lang="en-US" sz="2800" b="1" u="sng" dirty="0" smtClean="0"/>
              <a:t>collects data </a:t>
            </a:r>
            <a:r>
              <a:rPr lang="en-US" sz="2800" dirty="0" smtClean="0"/>
              <a:t>and sends it to a collector, or </a:t>
            </a:r>
            <a:r>
              <a:rPr lang="en-US" sz="2800" b="1" u="sng" dirty="0" smtClean="0"/>
              <a:t>gateway</a:t>
            </a:r>
          </a:p>
        </p:txBody>
      </p:sp>
      <p:sp>
        <p:nvSpPr>
          <p:cNvPr id="10" name="Text Placeholder 4"/>
          <p:cNvSpPr txBox="1">
            <a:spLocks/>
          </p:cNvSpPr>
          <p:nvPr/>
        </p:nvSpPr>
        <p:spPr>
          <a:xfrm>
            <a:off x="6015253" y="1952448"/>
            <a:ext cx="2194400" cy="1227757"/>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US" dirty="0" smtClean="0"/>
              <a:t>Radiation Node Sensors</a:t>
            </a:r>
            <a:endParaRPr lang="en-US" dirty="0"/>
          </a:p>
        </p:txBody>
      </p:sp>
      <p:sp>
        <p:nvSpPr>
          <p:cNvPr id="11" name="Content Placeholder 5"/>
          <p:cNvSpPr txBox="1">
            <a:spLocks/>
          </p:cNvSpPr>
          <p:nvPr/>
        </p:nvSpPr>
        <p:spPr>
          <a:xfrm>
            <a:off x="6015252" y="3163210"/>
            <a:ext cx="2671547" cy="908812"/>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r>
              <a:rPr lang="en-US" dirty="0" smtClean="0"/>
              <a:t>Alpha particle count per minute</a:t>
            </a:r>
          </a:p>
        </p:txBody>
      </p:sp>
      <p:sp>
        <p:nvSpPr>
          <p:cNvPr id="12" name="Text Placeholder 4"/>
          <p:cNvSpPr txBox="1">
            <a:spLocks/>
          </p:cNvSpPr>
          <p:nvPr/>
        </p:nvSpPr>
        <p:spPr>
          <a:xfrm>
            <a:off x="6015252" y="4041042"/>
            <a:ext cx="2194400" cy="1227757"/>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US" dirty="0" smtClean="0"/>
              <a:t>Particulate Node Sensors</a:t>
            </a:r>
            <a:endParaRPr lang="en-US" dirty="0"/>
          </a:p>
        </p:txBody>
      </p:sp>
      <p:sp>
        <p:nvSpPr>
          <p:cNvPr id="13" name="Content Placeholder 5"/>
          <p:cNvSpPr txBox="1">
            <a:spLocks/>
          </p:cNvSpPr>
          <p:nvPr/>
        </p:nvSpPr>
        <p:spPr>
          <a:xfrm>
            <a:off x="6015251" y="5267294"/>
            <a:ext cx="2671547" cy="126930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r>
              <a:rPr lang="en-US" dirty="0" smtClean="0"/>
              <a:t>Small Part. Count</a:t>
            </a:r>
          </a:p>
          <a:p>
            <a:r>
              <a:rPr lang="en-US" dirty="0" smtClean="0"/>
              <a:t>Large Part. Count</a:t>
            </a:r>
          </a:p>
        </p:txBody>
      </p:sp>
    </p:spTree>
    <p:extLst>
      <p:ext uri="{BB962C8B-B14F-4D97-AF65-F5344CB8AC3E}">
        <p14:creationId xmlns:p14="http://schemas.microsoft.com/office/powerpoint/2010/main" val="174469156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Gateway?</a:t>
            </a:r>
            <a:endParaRPr lang="en-US" dirty="0"/>
          </a:p>
        </p:txBody>
      </p:sp>
      <p:sp>
        <p:nvSpPr>
          <p:cNvPr id="3" name="Content Placeholder 2"/>
          <p:cNvSpPr txBox="1">
            <a:spLocks/>
          </p:cNvSpPr>
          <p:nvPr/>
        </p:nvSpPr>
        <p:spPr>
          <a:xfrm>
            <a:off x="457200" y="1600200"/>
            <a:ext cx="7986056"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6" name="Content Placeholder 2"/>
          <p:cNvSpPr txBox="1">
            <a:spLocks/>
          </p:cNvSpPr>
          <p:nvPr/>
        </p:nvSpPr>
        <p:spPr>
          <a:xfrm>
            <a:off x="609600" y="1752600"/>
            <a:ext cx="5410200"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A gateway receives UDP data from all nodes registered to it</a:t>
            </a:r>
          </a:p>
          <a:p>
            <a:r>
              <a:rPr lang="en-US" dirty="0" smtClean="0"/>
              <a:t>An internal service:</a:t>
            </a:r>
          </a:p>
          <a:p>
            <a:pPr lvl="1"/>
            <a:r>
              <a:rPr lang="en-US" dirty="0" smtClean="0"/>
              <a:t>Receives data continuously</a:t>
            </a:r>
          </a:p>
          <a:p>
            <a:pPr lvl="1"/>
            <a:r>
              <a:rPr lang="en-US" dirty="0"/>
              <a:t>Opens a server on a specified </a:t>
            </a:r>
            <a:r>
              <a:rPr lang="en-US" dirty="0" smtClean="0"/>
              <a:t>port</a:t>
            </a:r>
          </a:p>
          <a:p>
            <a:pPr lvl="1"/>
            <a:r>
              <a:rPr lang="en-US" dirty="0" smtClean="0"/>
              <a:t>Continually </a:t>
            </a:r>
            <a:r>
              <a:rPr lang="en-US" dirty="0"/>
              <a:t>transmits </a:t>
            </a:r>
            <a:r>
              <a:rPr lang="en-US" dirty="0" smtClean="0"/>
              <a:t>UDP </a:t>
            </a:r>
            <a:r>
              <a:rPr lang="en-US" dirty="0"/>
              <a:t>data over </a:t>
            </a:r>
            <a:r>
              <a:rPr lang="en-US" dirty="0" smtClean="0"/>
              <a:t>this port</a:t>
            </a:r>
            <a:endParaRPr lang="en-US" dirty="0"/>
          </a:p>
          <a:p>
            <a:pPr lvl="1"/>
            <a:endParaRPr lang="en-US" dirty="0"/>
          </a:p>
        </p:txBody>
      </p:sp>
      <p:sp>
        <p:nvSpPr>
          <p:cNvPr id="5" name="Rectangle 4"/>
          <p:cNvSpPr/>
          <p:nvPr/>
        </p:nvSpPr>
        <p:spPr>
          <a:xfrm>
            <a:off x="7562496" y="2090363"/>
            <a:ext cx="1055074" cy="79708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Gateway</a:t>
            </a:r>
            <a:endParaRPr lang="en-US" dirty="0"/>
          </a:p>
        </p:txBody>
      </p:sp>
      <p:grpSp>
        <p:nvGrpSpPr>
          <p:cNvPr id="7" name="Group 6"/>
          <p:cNvGrpSpPr/>
          <p:nvPr/>
        </p:nvGrpSpPr>
        <p:grpSpPr>
          <a:xfrm>
            <a:off x="8102484" y="2887451"/>
            <a:ext cx="555426" cy="2707363"/>
            <a:chOff x="7816460" y="2183418"/>
            <a:chExt cx="555426" cy="2707363"/>
          </a:xfrm>
        </p:grpSpPr>
        <p:sp>
          <p:nvSpPr>
            <p:cNvPr id="8" name="Oval 7"/>
            <p:cNvSpPr/>
            <p:nvPr/>
          </p:nvSpPr>
          <p:spPr>
            <a:xfrm>
              <a:off x="8006126" y="4521449"/>
              <a:ext cx="365760" cy="36933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a:stCxn id="5" idx="2"/>
              <a:endCxn id="8" idx="0"/>
            </p:cNvCxnSpPr>
            <p:nvPr/>
          </p:nvCxnSpPr>
          <p:spPr>
            <a:xfrm>
              <a:off x="7816460" y="2183418"/>
              <a:ext cx="372546" cy="2338031"/>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0" name="Group 9"/>
          <p:cNvGrpSpPr/>
          <p:nvPr/>
        </p:nvGrpSpPr>
        <p:grpSpPr>
          <a:xfrm>
            <a:off x="6451815" y="2887451"/>
            <a:ext cx="1650669" cy="1920995"/>
            <a:chOff x="6571614" y="150878"/>
            <a:chExt cx="1650669" cy="1920995"/>
          </a:xfrm>
        </p:grpSpPr>
        <p:sp>
          <p:nvSpPr>
            <p:cNvPr id="11" name="Oval 10"/>
            <p:cNvSpPr/>
            <p:nvPr/>
          </p:nvSpPr>
          <p:spPr>
            <a:xfrm>
              <a:off x="6571614" y="1702541"/>
              <a:ext cx="365760" cy="36933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a:stCxn id="5" idx="2"/>
              <a:endCxn id="11" idx="7"/>
            </p:cNvCxnSpPr>
            <p:nvPr/>
          </p:nvCxnSpPr>
          <p:spPr>
            <a:xfrm flipH="1">
              <a:off x="6883810" y="150878"/>
              <a:ext cx="1338473" cy="160575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3" name="Group 12"/>
          <p:cNvGrpSpPr/>
          <p:nvPr/>
        </p:nvGrpSpPr>
        <p:grpSpPr>
          <a:xfrm>
            <a:off x="6433125" y="1532692"/>
            <a:ext cx="1141822" cy="956215"/>
            <a:chOff x="6664543" y="-896027"/>
            <a:chExt cx="1141822" cy="956215"/>
          </a:xfrm>
        </p:grpSpPr>
        <p:sp>
          <p:nvSpPr>
            <p:cNvPr id="14" name="Oval 13"/>
            <p:cNvSpPr/>
            <p:nvPr/>
          </p:nvSpPr>
          <p:spPr>
            <a:xfrm>
              <a:off x="6664543" y="-896027"/>
              <a:ext cx="365760" cy="36933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a:stCxn id="5" idx="1"/>
              <a:endCxn id="14" idx="5"/>
            </p:cNvCxnSpPr>
            <p:nvPr/>
          </p:nvCxnSpPr>
          <p:spPr>
            <a:xfrm flipH="1" flipV="1">
              <a:off x="6976739" y="-580782"/>
              <a:ext cx="829626" cy="64097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6" name="Group 15"/>
          <p:cNvGrpSpPr/>
          <p:nvPr/>
        </p:nvGrpSpPr>
        <p:grpSpPr>
          <a:xfrm>
            <a:off x="5707188" y="2887451"/>
            <a:ext cx="2395296" cy="831047"/>
            <a:chOff x="5867049" y="1661686"/>
            <a:chExt cx="2395296" cy="831047"/>
          </a:xfrm>
        </p:grpSpPr>
        <p:sp>
          <p:nvSpPr>
            <p:cNvPr id="17" name="Oval 16"/>
            <p:cNvSpPr/>
            <p:nvPr/>
          </p:nvSpPr>
          <p:spPr>
            <a:xfrm>
              <a:off x="5867049" y="2123401"/>
              <a:ext cx="365760" cy="36933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a:stCxn id="5" idx="2"/>
              <a:endCxn id="17" idx="6"/>
            </p:cNvCxnSpPr>
            <p:nvPr/>
          </p:nvCxnSpPr>
          <p:spPr>
            <a:xfrm flipH="1">
              <a:off x="6232809" y="1661686"/>
              <a:ext cx="2029536" cy="646381"/>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9" name="Group 18"/>
          <p:cNvGrpSpPr/>
          <p:nvPr/>
        </p:nvGrpSpPr>
        <p:grpSpPr>
          <a:xfrm>
            <a:off x="6634695" y="2887451"/>
            <a:ext cx="1467789" cy="3130782"/>
            <a:chOff x="-239415" y="-66997"/>
            <a:chExt cx="1467789" cy="3130782"/>
          </a:xfrm>
        </p:grpSpPr>
        <p:sp>
          <p:nvSpPr>
            <p:cNvPr id="20" name="Oval 19"/>
            <p:cNvSpPr/>
            <p:nvPr/>
          </p:nvSpPr>
          <p:spPr>
            <a:xfrm>
              <a:off x="-239415" y="2694453"/>
              <a:ext cx="365760" cy="36933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a:stCxn id="5" idx="2"/>
              <a:endCxn id="20" idx="0"/>
            </p:cNvCxnSpPr>
            <p:nvPr/>
          </p:nvCxnSpPr>
          <p:spPr>
            <a:xfrm flipH="1">
              <a:off x="-56535" y="-66997"/>
              <a:ext cx="1284909" cy="2761450"/>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56" name="Straight Arrow Connector 55"/>
          <p:cNvCxnSpPr/>
          <p:nvPr/>
        </p:nvCxnSpPr>
        <p:spPr>
          <a:xfrm flipH="1" flipV="1">
            <a:off x="8292150" y="3235525"/>
            <a:ext cx="111610" cy="482974"/>
          </a:xfrm>
          <a:prstGeom prst="straightConnector1">
            <a:avLst/>
          </a:prstGeom>
          <a:ln w="50800">
            <a:solidFill>
              <a:schemeClr val="accent6"/>
            </a:solidFill>
            <a:tailEnd type="triangle" w="med" len="med"/>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p:nvPr/>
        </p:nvCxnSpPr>
        <p:spPr>
          <a:xfrm flipH="1" flipV="1">
            <a:off x="8403760" y="3857824"/>
            <a:ext cx="142540" cy="581292"/>
          </a:xfrm>
          <a:prstGeom prst="straightConnector1">
            <a:avLst/>
          </a:prstGeom>
          <a:ln w="50800">
            <a:solidFill>
              <a:schemeClr val="accent6"/>
            </a:solidFill>
            <a:tailEnd type="triangle" w="med" len="med"/>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flipH="1" flipV="1">
            <a:off x="8546300" y="4493202"/>
            <a:ext cx="111610" cy="545722"/>
          </a:xfrm>
          <a:prstGeom prst="straightConnector1">
            <a:avLst/>
          </a:prstGeom>
          <a:ln w="50800">
            <a:solidFill>
              <a:schemeClr val="accent6"/>
            </a:solidFill>
            <a:tailEnd type="triangle" w="med" len="med"/>
          </a:ln>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p:nvPr/>
        </p:nvCxnSpPr>
        <p:spPr>
          <a:xfrm flipV="1">
            <a:off x="7684562" y="3533832"/>
            <a:ext cx="254150" cy="553997"/>
          </a:xfrm>
          <a:prstGeom prst="straightConnector1">
            <a:avLst/>
          </a:prstGeom>
          <a:ln w="50800">
            <a:solidFill>
              <a:schemeClr val="accent6"/>
            </a:solidFill>
            <a:tailEnd type="triangle" w="med" len="med"/>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p:nvPr/>
        </p:nvCxnSpPr>
        <p:spPr>
          <a:xfrm flipV="1">
            <a:off x="7351530" y="4227154"/>
            <a:ext cx="245848" cy="581292"/>
          </a:xfrm>
          <a:prstGeom prst="straightConnector1">
            <a:avLst/>
          </a:prstGeom>
          <a:ln w="50800">
            <a:solidFill>
              <a:schemeClr val="accent6"/>
            </a:solidFill>
            <a:tailEnd type="triangle" w="med" len="med"/>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p:nvPr/>
        </p:nvCxnSpPr>
        <p:spPr>
          <a:xfrm flipV="1">
            <a:off x="7033812" y="4947537"/>
            <a:ext cx="235059" cy="555890"/>
          </a:xfrm>
          <a:prstGeom prst="straightConnector1">
            <a:avLst/>
          </a:prstGeom>
          <a:ln w="50800">
            <a:solidFill>
              <a:schemeClr val="accent6"/>
            </a:solidFill>
            <a:tailEnd type="triangle" w="med" len="med"/>
          </a:ln>
        </p:spPr>
        <p:style>
          <a:lnRef idx="2">
            <a:schemeClr val="accent1"/>
          </a:lnRef>
          <a:fillRef idx="0">
            <a:schemeClr val="accent1"/>
          </a:fillRef>
          <a:effectRef idx="1">
            <a:schemeClr val="accent1"/>
          </a:effectRef>
          <a:fontRef idx="minor">
            <a:schemeClr val="tx1"/>
          </a:fontRef>
        </p:style>
      </p:cxnSp>
      <p:sp>
        <p:nvSpPr>
          <p:cNvPr id="95" name="Cloud 94"/>
          <p:cNvSpPr/>
          <p:nvPr/>
        </p:nvSpPr>
        <p:spPr>
          <a:xfrm>
            <a:off x="7252371" y="-736294"/>
            <a:ext cx="1891629" cy="1472587"/>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96" name="Up Arrow 95"/>
          <p:cNvSpPr/>
          <p:nvPr/>
        </p:nvSpPr>
        <p:spPr>
          <a:xfrm>
            <a:off x="7755896" y="885717"/>
            <a:ext cx="720154" cy="1016307"/>
          </a:xfrm>
          <a:prstGeom prst="upArrow">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7" name="Straight Arrow Connector 96"/>
          <p:cNvCxnSpPr/>
          <p:nvPr/>
        </p:nvCxnSpPr>
        <p:spPr>
          <a:xfrm flipV="1">
            <a:off x="7265714" y="3235525"/>
            <a:ext cx="331664" cy="387802"/>
          </a:xfrm>
          <a:prstGeom prst="straightConnector1">
            <a:avLst/>
          </a:prstGeom>
          <a:ln w="50800">
            <a:solidFill>
              <a:schemeClr val="accent6"/>
            </a:solidFill>
            <a:tailEnd type="triangle" w="med" len="med"/>
          </a:ln>
        </p:spPr>
        <p:style>
          <a:lnRef idx="2">
            <a:schemeClr val="accent1"/>
          </a:lnRef>
          <a:fillRef idx="0">
            <a:schemeClr val="accent1"/>
          </a:fillRef>
          <a:effectRef idx="1">
            <a:schemeClr val="accent1"/>
          </a:effectRef>
          <a:fontRef idx="minor">
            <a:schemeClr val="tx1"/>
          </a:fontRef>
        </p:style>
      </p:cxnSp>
      <p:cxnSp>
        <p:nvCxnSpPr>
          <p:cNvPr id="98" name="Straight Arrow Connector 97"/>
          <p:cNvCxnSpPr/>
          <p:nvPr/>
        </p:nvCxnSpPr>
        <p:spPr>
          <a:xfrm flipV="1">
            <a:off x="6817575" y="3762651"/>
            <a:ext cx="360955" cy="464503"/>
          </a:xfrm>
          <a:prstGeom prst="straightConnector1">
            <a:avLst/>
          </a:prstGeom>
          <a:ln w="50800">
            <a:solidFill>
              <a:schemeClr val="accent6"/>
            </a:solidFill>
            <a:tailEnd type="triangle" w="med" len="med"/>
          </a:ln>
        </p:spPr>
        <p:style>
          <a:lnRef idx="2">
            <a:schemeClr val="accent1"/>
          </a:lnRef>
          <a:fillRef idx="0">
            <a:schemeClr val="accent1"/>
          </a:fillRef>
          <a:effectRef idx="1">
            <a:schemeClr val="accent1"/>
          </a:effectRef>
          <a:fontRef idx="minor">
            <a:schemeClr val="tx1"/>
          </a:fontRef>
        </p:style>
      </p:cxnSp>
      <p:cxnSp>
        <p:nvCxnSpPr>
          <p:cNvPr id="99" name="Straight Arrow Connector 98"/>
          <p:cNvCxnSpPr/>
          <p:nvPr/>
        </p:nvCxnSpPr>
        <p:spPr>
          <a:xfrm flipV="1">
            <a:off x="6240585" y="3137931"/>
            <a:ext cx="576990" cy="211235"/>
          </a:xfrm>
          <a:prstGeom prst="straightConnector1">
            <a:avLst/>
          </a:prstGeom>
          <a:ln w="50800">
            <a:solidFill>
              <a:schemeClr val="accent6"/>
            </a:solidFill>
            <a:tailEnd type="triangle" w="med" len="med"/>
          </a:ln>
        </p:spPr>
        <p:style>
          <a:lnRef idx="2">
            <a:schemeClr val="accent1"/>
          </a:lnRef>
          <a:fillRef idx="0">
            <a:schemeClr val="accent1"/>
          </a:fillRef>
          <a:effectRef idx="1">
            <a:schemeClr val="accent1"/>
          </a:effectRef>
          <a:fontRef idx="minor">
            <a:schemeClr val="tx1"/>
          </a:fontRef>
        </p:style>
      </p:cxnSp>
      <p:cxnSp>
        <p:nvCxnSpPr>
          <p:cNvPr id="107" name="Straight Arrow Connector 106"/>
          <p:cNvCxnSpPr/>
          <p:nvPr/>
        </p:nvCxnSpPr>
        <p:spPr>
          <a:xfrm flipV="1">
            <a:off x="6851595" y="2887451"/>
            <a:ext cx="576990" cy="211235"/>
          </a:xfrm>
          <a:prstGeom prst="straightConnector1">
            <a:avLst/>
          </a:prstGeom>
          <a:ln w="50800">
            <a:solidFill>
              <a:schemeClr val="accent6"/>
            </a:solidFill>
            <a:tailEnd type="triangle" w="med" len="med"/>
          </a:ln>
        </p:spPr>
        <p:style>
          <a:lnRef idx="2">
            <a:schemeClr val="accent1"/>
          </a:lnRef>
          <a:fillRef idx="0">
            <a:schemeClr val="accent1"/>
          </a:fillRef>
          <a:effectRef idx="1">
            <a:schemeClr val="accent1"/>
          </a:effectRef>
          <a:fontRef idx="minor">
            <a:schemeClr val="tx1"/>
          </a:fontRef>
        </p:style>
      </p:cxnSp>
      <p:cxnSp>
        <p:nvCxnSpPr>
          <p:cNvPr id="108" name="Straight Arrow Connector 107"/>
          <p:cNvCxnSpPr/>
          <p:nvPr/>
        </p:nvCxnSpPr>
        <p:spPr>
          <a:xfrm>
            <a:off x="6890035" y="1789506"/>
            <a:ext cx="538550" cy="402064"/>
          </a:xfrm>
          <a:prstGeom prst="straightConnector1">
            <a:avLst/>
          </a:prstGeom>
          <a:ln w="50800">
            <a:solidFill>
              <a:schemeClr val="accent6"/>
            </a:solidFill>
            <a:tailEnd type="triangl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031913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a:t>
            </a:r>
            <a:endParaRPr lang="en-US" dirty="0"/>
          </a:p>
        </p:txBody>
      </p:sp>
      <p:sp>
        <p:nvSpPr>
          <p:cNvPr id="3" name="Content Placeholder 2"/>
          <p:cNvSpPr txBox="1">
            <a:spLocks/>
          </p:cNvSpPr>
          <p:nvPr/>
        </p:nvSpPr>
        <p:spPr>
          <a:xfrm>
            <a:off x="457200" y="2244867"/>
            <a:ext cx="8132534" cy="323960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buFont typeface="+mj-lt"/>
              <a:buAutoNum type="arabicPeriod"/>
            </a:pPr>
            <a:r>
              <a:rPr lang="en-US" dirty="0" smtClean="0"/>
              <a:t> </a:t>
            </a:r>
            <a:r>
              <a:rPr lang="en-US" dirty="0" smtClean="0">
                <a:solidFill>
                  <a:srgbClr val="00FF31"/>
                </a:solidFill>
              </a:rPr>
              <a:t>Collect</a:t>
            </a:r>
            <a:r>
              <a:rPr lang="en-US" dirty="0" smtClean="0"/>
              <a:t> data from nodes once per second</a:t>
            </a:r>
          </a:p>
          <a:p>
            <a:pPr marL="514350" indent="-514350">
              <a:buFont typeface="+mj-lt"/>
              <a:buAutoNum type="arabicPeriod"/>
            </a:pPr>
            <a:r>
              <a:rPr lang="en-US" dirty="0" smtClean="0"/>
              <a:t> </a:t>
            </a:r>
            <a:r>
              <a:rPr lang="en-US" dirty="0" smtClean="0">
                <a:solidFill>
                  <a:srgbClr val="00FF31"/>
                </a:solidFill>
              </a:rPr>
              <a:t>Scale</a:t>
            </a:r>
            <a:r>
              <a:rPr lang="en-US" dirty="0" smtClean="0"/>
              <a:t> </a:t>
            </a:r>
            <a:r>
              <a:rPr lang="en-US" dirty="0"/>
              <a:t>to 100 </a:t>
            </a:r>
            <a:r>
              <a:rPr lang="en-US" dirty="0" smtClean="0"/>
              <a:t>gateways each with 64 nodes</a:t>
            </a:r>
          </a:p>
          <a:p>
            <a:pPr marL="514350" indent="-514350">
              <a:buFont typeface="+mj-lt"/>
              <a:buAutoNum type="arabicPeriod"/>
            </a:pPr>
            <a:r>
              <a:rPr lang="en-US" dirty="0" smtClean="0"/>
              <a:t> </a:t>
            </a:r>
            <a:r>
              <a:rPr lang="en-US" dirty="0" smtClean="0">
                <a:solidFill>
                  <a:srgbClr val="00FF31"/>
                </a:solidFill>
              </a:rPr>
              <a:t>Detect </a:t>
            </a:r>
            <a:r>
              <a:rPr lang="en-US" dirty="0" smtClean="0"/>
              <a:t>events in real-time</a:t>
            </a:r>
          </a:p>
          <a:p>
            <a:pPr marL="514350" indent="-514350">
              <a:buFont typeface="+mj-lt"/>
              <a:buAutoNum type="arabicPeriod"/>
            </a:pPr>
            <a:r>
              <a:rPr lang="en-US" dirty="0" smtClean="0">
                <a:solidFill>
                  <a:srgbClr val="FFFFFF"/>
                </a:solidFill>
              </a:rPr>
              <a:t> </a:t>
            </a:r>
            <a:r>
              <a:rPr lang="en-US" dirty="0" smtClean="0">
                <a:solidFill>
                  <a:srgbClr val="00FF31"/>
                </a:solidFill>
              </a:rPr>
              <a:t>Notify</a:t>
            </a:r>
            <a:r>
              <a:rPr lang="en-US" dirty="0" smtClean="0"/>
              <a:t> users about events in real-time</a:t>
            </a:r>
          </a:p>
          <a:p>
            <a:pPr marL="514350" indent="-514350">
              <a:buFont typeface="+mj-lt"/>
              <a:buAutoNum type="arabicPeriod"/>
            </a:pPr>
            <a:r>
              <a:rPr lang="en-US" dirty="0" smtClean="0">
                <a:solidFill>
                  <a:srgbClr val="FFFFFF"/>
                </a:solidFill>
              </a:rPr>
              <a:t> </a:t>
            </a:r>
            <a:r>
              <a:rPr lang="en-US" dirty="0" smtClean="0">
                <a:solidFill>
                  <a:srgbClr val="00FF31"/>
                </a:solidFill>
              </a:rPr>
              <a:t>Retain </a:t>
            </a:r>
            <a:r>
              <a:rPr lang="en-US" dirty="0" smtClean="0"/>
              <a:t>all </a:t>
            </a:r>
            <a:r>
              <a:rPr lang="en-US" dirty="0"/>
              <a:t>data collected for years, at </a:t>
            </a:r>
            <a:r>
              <a:rPr lang="en-US" dirty="0" smtClean="0"/>
              <a:t>least</a:t>
            </a:r>
            <a:r>
              <a:rPr lang="en-US" dirty="0" smtClean="0">
                <a:solidFill>
                  <a:srgbClr val="FFFFFF"/>
                </a:solidFill>
              </a:rPr>
              <a:t> </a:t>
            </a:r>
            <a:endParaRPr lang="en-US" dirty="0"/>
          </a:p>
        </p:txBody>
      </p:sp>
      <p:sp>
        <p:nvSpPr>
          <p:cNvPr id="4" name="TextBox 3"/>
          <p:cNvSpPr txBox="1"/>
          <p:nvPr/>
        </p:nvSpPr>
        <p:spPr>
          <a:xfrm>
            <a:off x="457200" y="1311797"/>
            <a:ext cx="2742117" cy="646331"/>
          </a:xfrm>
          <a:prstGeom prst="rect">
            <a:avLst/>
          </a:prstGeom>
          <a:noFill/>
        </p:spPr>
        <p:txBody>
          <a:bodyPr wrap="square" rtlCol="0">
            <a:spAutoFit/>
          </a:bodyPr>
          <a:lstStyle/>
          <a:p>
            <a:r>
              <a:rPr lang="en-US" sz="3600" dirty="0" smtClean="0"/>
              <a:t>We need to..</a:t>
            </a:r>
            <a:endParaRPr lang="en-US" sz="3600" dirty="0"/>
          </a:p>
        </p:txBody>
      </p:sp>
    </p:spTree>
    <p:extLst>
      <p:ext uri="{BB962C8B-B14F-4D97-AF65-F5344CB8AC3E}">
        <p14:creationId xmlns:p14="http://schemas.microsoft.com/office/powerpoint/2010/main" val="146150417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Big Data?</a:t>
            </a:r>
            <a:endParaRPr lang="en-US" dirty="0"/>
          </a:p>
        </p:txBody>
      </p:sp>
    </p:spTree>
    <p:extLst>
      <p:ext uri="{BB962C8B-B14F-4D97-AF65-F5344CB8AC3E}">
        <p14:creationId xmlns:p14="http://schemas.microsoft.com/office/powerpoint/2010/main" val="18577857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Big Data?</a:t>
            </a:r>
            <a:endParaRPr lang="en-US" dirty="0"/>
          </a:p>
        </p:txBody>
      </p:sp>
      <p:sp>
        <p:nvSpPr>
          <p:cNvPr id="3" name="TextBox 2"/>
          <p:cNvSpPr txBox="1"/>
          <p:nvPr/>
        </p:nvSpPr>
        <p:spPr>
          <a:xfrm>
            <a:off x="866777" y="2111184"/>
            <a:ext cx="7236585" cy="2308324"/>
          </a:xfrm>
          <a:prstGeom prst="rect">
            <a:avLst/>
          </a:prstGeom>
          <a:noFill/>
        </p:spPr>
        <p:txBody>
          <a:bodyPr wrap="square" rtlCol="0">
            <a:spAutoFit/>
          </a:bodyPr>
          <a:lstStyle/>
          <a:p>
            <a:pPr algn="ctr"/>
            <a:r>
              <a:rPr lang="en-US" sz="3600" dirty="0" smtClean="0"/>
              <a:t>“When </a:t>
            </a:r>
            <a:r>
              <a:rPr lang="en-US" sz="3600" dirty="0"/>
              <a:t>your data sets become so large that you </a:t>
            </a:r>
            <a:r>
              <a:rPr lang="en-US" sz="3600" dirty="0" smtClean="0"/>
              <a:t>have to </a:t>
            </a:r>
            <a:r>
              <a:rPr lang="en-US" sz="3600" dirty="0"/>
              <a:t>start innovating around how to collect, store, organize, analyze and share it</a:t>
            </a:r>
            <a:r>
              <a:rPr lang="en-US" sz="3600" dirty="0" smtClean="0"/>
              <a:t>.”</a:t>
            </a:r>
            <a:endParaRPr lang="en-US" sz="3600" dirty="0"/>
          </a:p>
        </p:txBody>
      </p:sp>
    </p:spTree>
    <p:extLst>
      <p:ext uri="{BB962C8B-B14F-4D97-AF65-F5344CB8AC3E}">
        <p14:creationId xmlns:p14="http://schemas.microsoft.com/office/powerpoint/2010/main" val="775235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a:t>
            </a:r>
            <a:endParaRPr lang="en-US" dirty="0"/>
          </a:p>
        </p:txBody>
      </p:sp>
      <p:sp>
        <p:nvSpPr>
          <p:cNvPr id="6" name="TextBox 5"/>
          <p:cNvSpPr txBox="1"/>
          <p:nvPr/>
        </p:nvSpPr>
        <p:spPr>
          <a:xfrm>
            <a:off x="955600" y="2024425"/>
            <a:ext cx="1158190" cy="830997"/>
          </a:xfrm>
          <a:prstGeom prst="rect">
            <a:avLst/>
          </a:prstGeom>
          <a:noFill/>
        </p:spPr>
        <p:txBody>
          <a:bodyPr wrap="none" rtlCol="0">
            <a:spAutoFit/>
          </a:bodyPr>
          <a:lstStyle/>
          <a:p>
            <a:r>
              <a:rPr lang="en-US" sz="4800" dirty="0" smtClean="0"/>
              <a:t>Size</a:t>
            </a:r>
            <a:endParaRPr lang="en-US" sz="4800" dirty="0"/>
          </a:p>
        </p:txBody>
      </p:sp>
      <p:sp>
        <p:nvSpPr>
          <p:cNvPr id="8" name="TextBox 7"/>
          <p:cNvSpPr txBox="1"/>
          <p:nvPr/>
        </p:nvSpPr>
        <p:spPr>
          <a:xfrm>
            <a:off x="5192845" y="2016855"/>
            <a:ext cx="3462005" cy="830997"/>
          </a:xfrm>
          <a:prstGeom prst="rect">
            <a:avLst/>
          </a:prstGeom>
          <a:noFill/>
        </p:spPr>
        <p:txBody>
          <a:bodyPr wrap="none" rtlCol="0">
            <a:spAutoFit/>
          </a:bodyPr>
          <a:lstStyle/>
          <a:p>
            <a:r>
              <a:rPr lang="en-US" sz="4800" dirty="0" smtClean="0"/>
              <a:t>Transmission</a:t>
            </a:r>
            <a:endParaRPr lang="en-US" sz="4800" dirty="0"/>
          </a:p>
        </p:txBody>
      </p:sp>
      <p:sp>
        <p:nvSpPr>
          <p:cNvPr id="9" name="TextBox 8"/>
          <p:cNvSpPr txBox="1"/>
          <p:nvPr/>
        </p:nvSpPr>
        <p:spPr>
          <a:xfrm>
            <a:off x="5319845" y="4575685"/>
            <a:ext cx="2103761" cy="830997"/>
          </a:xfrm>
          <a:prstGeom prst="rect">
            <a:avLst/>
          </a:prstGeom>
          <a:noFill/>
        </p:spPr>
        <p:txBody>
          <a:bodyPr wrap="none" rtlCol="0">
            <a:spAutoFit/>
          </a:bodyPr>
          <a:lstStyle/>
          <a:p>
            <a:r>
              <a:rPr lang="en-US" sz="4800" dirty="0" smtClean="0"/>
              <a:t>Storage</a:t>
            </a:r>
            <a:endParaRPr lang="en-US" sz="4800" dirty="0"/>
          </a:p>
        </p:txBody>
      </p:sp>
      <p:sp>
        <p:nvSpPr>
          <p:cNvPr id="10" name="TextBox 9"/>
          <p:cNvSpPr txBox="1"/>
          <p:nvPr/>
        </p:nvSpPr>
        <p:spPr>
          <a:xfrm>
            <a:off x="787586" y="4575685"/>
            <a:ext cx="1326204" cy="830997"/>
          </a:xfrm>
          <a:prstGeom prst="rect">
            <a:avLst/>
          </a:prstGeom>
          <a:noFill/>
        </p:spPr>
        <p:txBody>
          <a:bodyPr wrap="none" rtlCol="0">
            <a:spAutoFit/>
          </a:bodyPr>
          <a:lstStyle/>
          <a:p>
            <a:r>
              <a:rPr lang="en-US" sz="4800" dirty="0" smtClean="0"/>
              <a:t>Rate</a:t>
            </a:r>
            <a:endParaRPr lang="en-US" sz="4800" dirty="0"/>
          </a:p>
        </p:txBody>
      </p:sp>
    </p:spTree>
    <p:extLst>
      <p:ext uri="{BB962C8B-B14F-4D97-AF65-F5344CB8AC3E}">
        <p14:creationId xmlns:p14="http://schemas.microsoft.com/office/powerpoint/2010/main" val="8475470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a:t>
            </a:r>
            <a:endParaRPr lang="en-US" dirty="0"/>
          </a:p>
        </p:txBody>
      </p:sp>
      <p:sp>
        <p:nvSpPr>
          <p:cNvPr id="6" name="TextBox 5"/>
          <p:cNvSpPr txBox="1"/>
          <p:nvPr/>
        </p:nvSpPr>
        <p:spPr>
          <a:xfrm>
            <a:off x="955600" y="2024425"/>
            <a:ext cx="1158190" cy="830997"/>
          </a:xfrm>
          <a:prstGeom prst="rect">
            <a:avLst/>
          </a:prstGeom>
          <a:noFill/>
        </p:spPr>
        <p:txBody>
          <a:bodyPr wrap="none" rtlCol="0">
            <a:spAutoFit/>
          </a:bodyPr>
          <a:lstStyle/>
          <a:p>
            <a:r>
              <a:rPr lang="en-US" sz="4800" dirty="0" smtClean="0"/>
              <a:t>Size</a:t>
            </a:r>
            <a:endParaRPr lang="en-US" sz="4800" dirty="0"/>
          </a:p>
        </p:txBody>
      </p:sp>
      <p:sp>
        <p:nvSpPr>
          <p:cNvPr id="8" name="TextBox 7"/>
          <p:cNvSpPr txBox="1"/>
          <p:nvPr/>
        </p:nvSpPr>
        <p:spPr>
          <a:xfrm>
            <a:off x="5192845" y="2016855"/>
            <a:ext cx="3462005" cy="830997"/>
          </a:xfrm>
          <a:prstGeom prst="rect">
            <a:avLst/>
          </a:prstGeom>
          <a:noFill/>
        </p:spPr>
        <p:txBody>
          <a:bodyPr wrap="none" rtlCol="0">
            <a:spAutoFit/>
          </a:bodyPr>
          <a:lstStyle/>
          <a:p>
            <a:r>
              <a:rPr lang="en-US" sz="4800" dirty="0" smtClean="0"/>
              <a:t>Transmission</a:t>
            </a:r>
            <a:endParaRPr lang="en-US" sz="4800" dirty="0"/>
          </a:p>
        </p:txBody>
      </p:sp>
      <p:sp>
        <p:nvSpPr>
          <p:cNvPr id="9" name="TextBox 8"/>
          <p:cNvSpPr txBox="1"/>
          <p:nvPr/>
        </p:nvSpPr>
        <p:spPr>
          <a:xfrm>
            <a:off x="5319845" y="4575685"/>
            <a:ext cx="2103761" cy="830997"/>
          </a:xfrm>
          <a:prstGeom prst="rect">
            <a:avLst/>
          </a:prstGeom>
          <a:noFill/>
        </p:spPr>
        <p:txBody>
          <a:bodyPr wrap="none" rtlCol="0">
            <a:spAutoFit/>
          </a:bodyPr>
          <a:lstStyle/>
          <a:p>
            <a:r>
              <a:rPr lang="en-US" sz="4800" dirty="0" smtClean="0"/>
              <a:t>Storage</a:t>
            </a:r>
            <a:endParaRPr lang="en-US" sz="4800" dirty="0"/>
          </a:p>
        </p:txBody>
      </p:sp>
      <p:sp>
        <p:nvSpPr>
          <p:cNvPr id="10" name="TextBox 9"/>
          <p:cNvSpPr txBox="1"/>
          <p:nvPr/>
        </p:nvSpPr>
        <p:spPr>
          <a:xfrm>
            <a:off x="787586" y="4575685"/>
            <a:ext cx="1326204" cy="830997"/>
          </a:xfrm>
          <a:prstGeom prst="rect">
            <a:avLst/>
          </a:prstGeom>
          <a:noFill/>
        </p:spPr>
        <p:txBody>
          <a:bodyPr wrap="none" rtlCol="0">
            <a:spAutoFit/>
          </a:bodyPr>
          <a:lstStyle/>
          <a:p>
            <a:r>
              <a:rPr lang="en-US" sz="4800" dirty="0" smtClean="0"/>
              <a:t>Rate</a:t>
            </a:r>
            <a:endParaRPr lang="en-US" sz="4800" dirty="0"/>
          </a:p>
        </p:txBody>
      </p:sp>
      <p:cxnSp>
        <p:nvCxnSpPr>
          <p:cNvPr id="17" name="Straight Arrow Connector 16"/>
          <p:cNvCxnSpPr>
            <a:stCxn id="6" idx="3"/>
            <a:endCxn id="8" idx="1"/>
          </p:cNvCxnSpPr>
          <p:nvPr/>
        </p:nvCxnSpPr>
        <p:spPr>
          <a:xfrm flipV="1">
            <a:off x="2113790" y="2432354"/>
            <a:ext cx="3079055" cy="7570"/>
          </a:xfrm>
          <a:prstGeom prst="straightConnector1">
            <a:avLst/>
          </a:prstGeom>
          <a:ln w="76200" cmpd="sng">
            <a:tailEnd type="arrow"/>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788204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a:t>
            </a:r>
            <a:endParaRPr lang="en-US" dirty="0"/>
          </a:p>
        </p:txBody>
      </p:sp>
      <p:sp>
        <p:nvSpPr>
          <p:cNvPr id="6" name="TextBox 5"/>
          <p:cNvSpPr txBox="1"/>
          <p:nvPr/>
        </p:nvSpPr>
        <p:spPr>
          <a:xfrm>
            <a:off x="955600" y="2024425"/>
            <a:ext cx="1158190" cy="830997"/>
          </a:xfrm>
          <a:prstGeom prst="rect">
            <a:avLst/>
          </a:prstGeom>
          <a:noFill/>
        </p:spPr>
        <p:txBody>
          <a:bodyPr wrap="none" rtlCol="0">
            <a:spAutoFit/>
          </a:bodyPr>
          <a:lstStyle/>
          <a:p>
            <a:r>
              <a:rPr lang="en-US" sz="4800" dirty="0" smtClean="0"/>
              <a:t>Size</a:t>
            </a:r>
            <a:endParaRPr lang="en-US" sz="4800" dirty="0"/>
          </a:p>
        </p:txBody>
      </p:sp>
      <p:sp>
        <p:nvSpPr>
          <p:cNvPr id="8" name="TextBox 7"/>
          <p:cNvSpPr txBox="1"/>
          <p:nvPr/>
        </p:nvSpPr>
        <p:spPr>
          <a:xfrm>
            <a:off x="5192845" y="2016855"/>
            <a:ext cx="3462005" cy="830997"/>
          </a:xfrm>
          <a:prstGeom prst="rect">
            <a:avLst/>
          </a:prstGeom>
          <a:noFill/>
        </p:spPr>
        <p:txBody>
          <a:bodyPr wrap="none" rtlCol="0">
            <a:spAutoFit/>
          </a:bodyPr>
          <a:lstStyle/>
          <a:p>
            <a:r>
              <a:rPr lang="en-US" sz="4800" dirty="0" smtClean="0"/>
              <a:t>Transmission</a:t>
            </a:r>
            <a:endParaRPr lang="en-US" sz="4800" dirty="0"/>
          </a:p>
        </p:txBody>
      </p:sp>
      <p:sp>
        <p:nvSpPr>
          <p:cNvPr id="9" name="TextBox 8"/>
          <p:cNvSpPr txBox="1"/>
          <p:nvPr/>
        </p:nvSpPr>
        <p:spPr>
          <a:xfrm>
            <a:off x="5319845" y="4575685"/>
            <a:ext cx="2103761" cy="830997"/>
          </a:xfrm>
          <a:prstGeom prst="rect">
            <a:avLst/>
          </a:prstGeom>
          <a:noFill/>
        </p:spPr>
        <p:txBody>
          <a:bodyPr wrap="none" rtlCol="0">
            <a:spAutoFit/>
          </a:bodyPr>
          <a:lstStyle/>
          <a:p>
            <a:r>
              <a:rPr lang="en-US" sz="4800" dirty="0" smtClean="0"/>
              <a:t>Storage</a:t>
            </a:r>
            <a:endParaRPr lang="en-US" sz="4800" dirty="0"/>
          </a:p>
        </p:txBody>
      </p:sp>
      <p:sp>
        <p:nvSpPr>
          <p:cNvPr id="10" name="TextBox 9"/>
          <p:cNvSpPr txBox="1"/>
          <p:nvPr/>
        </p:nvSpPr>
        <p:spPr>
          <a:xfrm>
            <a:off x="787586" y="4575685"/>
            <a:ext cx="1326204" cy="830997"/>
          </a:xfrm>
          <a:prstGeom prst="rect">
            <a:avLst/>
          </a:prstGeom>
          <a:noFill/>
        </p:spPr>
        <p:txBody>
          <a:bodyPr wrap="none" rtlCol="0">
            <a:spAutoFit/>
          </a:bodyPr>
          <a:lstStyle/>
          <a:p>
            <a:r>
              <a:rPr lang="en-US" sz="4800" dirty="0" smtClean="0"/>
              <a:t>Rate</a:t>
            </a:r>
            <a:endParaRPr lang="en-US" sz="4800" dirty="0"/>
          </a:p>
        </p:txBody>
      </p:sp>
      <p:cxnSp>
        <p:nvCxnSpPr>
          <p:cNvPr id="14" name="Straight Arrow Connector 13"/>
          <p:cNvCxnSpPr/>
          <p:nvPr/>
        </p:nvCxnSpPr>
        <p:spPr>
          <a:xfrm>
            <a:off x="2113790" y="2725610"/>
            <a:ext cx="3206055" cy="2041770"/>
          </a:xfrm>
          <a:prstGeom prst="straightConnector1">
            <a:avLst/>
          </a:prstGeom>
          <a:ln w="76200" cmpd="sng">
            <a:tailEnd type="arrow"/>
          </a:ln>
        </p:spPr>
        <p:style>
          <a:lnRef idx="3">
            <a:schemeClr val="accent3"/>
          </a:lnRef>
          <a:fillRef idx="0">
            <a:schemeClr val="accent3"/>
          </a:fillRef>
          <a:effectRef idx="2">
            <a:schemeClr val="accent3"/>
          </a:effectRef>
          <a:fontRef idx="minor">
            <a:schemeClr val="tx1"/>
          </a:fontRef>
        </p:style>
      </p:cxnSp>
      <p:cxnSp>
        <p:nvCxnSpPr>
          <p:cNvPr id="17" name="Straight Arrow Connector 16"/>
          <p:cNvCxnSpPr>
            <a:stCxn id="6" idx="3"/>
            <a:endCxn id="8" idx="1"/>
          </p:cNvCxnSpPr>
          <p:nvPr/>
        </p:nvCxnSpPr>
        <p:spPr>
          <a:xfrm flipV="1">
            <a:off x="2113790" y="2432354"/>
            <a:ext cx="3079055" cy="7570"/>
          </a:xfrm>
          <a:prstGeom prst="straightConnector1">
            <a:avLst/>
          </a:prstGeom>
          <a:ln w="76200" cmpd="sng">
            <a:tailEnd type="arrow"/>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16646056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a:t>
            </a:r>
            <a:endParaRPr lang="en-US" dirty="0"/>
          </a:p>
        </p:txBody>
      </p:sp>
      <p:sp>
        <p:nvSpPr>
          <p:cNvPr id="6" name="TextBox 5"/>
          <p:cNvSpPr txBox="1"/>
          <p:nvPr/>
        </p:nvSpPr>
        <p:spPr>
          <a:xfrm>
            <a:off x="955600" y="2024425"/>
            <a:ext cx="1158190" cy="830997"/>
          </a:xfrm>
          <a:prstGeom prst="rect">
            <a:avLst/>
          </a:prstGeom>
          <a:noFill/>
        </p:spPr>
        <p:txBody>
          <a:bodyPr wrap="none" rtlCol="0">
            <a:spAutoFit/>
          </a:bodyPr>
          <a:lstStyle/>
          <a:p>
            <a:r>
              <a:rPr lang="en-US" sz="4800" dirty="0" smtClean="0"/>
              <a:t>Size</a:t>
            </a:r>
            <a:endParaRPr lang="en-US" sz="4800" dirty="0"/>
          </a:p>
        </p:txBody>
      </p:sp>
      <p:sp>
        <p:nvSpPr>
          <p:cNvPr id="8" name="TextBox 7"/>
          <p:cNvSpPr txBox="1"/>
          <p:nvPr/>
        </p:nvSpPr>
        <p:spPr>
          <a:xfrm>
            <a:off x="5192845" y="2016855"/>
            <a:ext cx="3462005" cy="830997"/>
          </a:xfrm>
          <a:prstGeom prst="rect">
            <a:avLst/>
          </a:prstGeom>
          <a:noFill/>
        </p:spPr>
        <p:txBody>
          <a:bodyPr wrap="none" rtlCol="0">
            <a:spAutoFit/>
          </a:bodyPr>
          <a:lstStyle/>
          <a:p>
            <a:r>
              <a:rPr lang="en-US" sz="4800" dirty="0" smtClean="0"/>
              <a:t>Transmission</a:t>
            </a:r>
            <a:endParaRPr lang="en-US" sz="4800" dirty="0"/>
          </a:p>
        </p:txBody>
      </p:sp>
      <p:sp>
        <p:nvSpPr>
          <p:cNvPr id="9" name="TextBox 8"/>
          <p:cNvSpPr txBox="1"/>
          <p:nvPr/>
        </p:nvSpPr>
        <p:spPr>
          <a:xfrm>
            <a:off x="5319845" y="4575685"/>
            <a:ext cx="2103761" cy="830997"/>
          </a:xfrm>
          <a:prstGeom prst="rect">
            <a:avLst/>
          </a:prstGeom>
          <a:noFill/>
        </p:spPr>
        <p:txBody>
          <a:bodyPr wrap="none" rtlCol="0">
            <a:spAutoFit/>
          </a:bodyPr>
          <a:lstStyle/>
          <a:p>
            <a:r>
              <a:rPr lang="en-US" sz="4800" dirty="0" smtClean="0"/>
              <a:t>Storage</a:t>
            </a:r>
            <a:endParaRPr lang="en-US" sz="4800" dirty="0"/>
          </a:p>
        </p:txBody>
      </p:sp>
      <p:sp>
        <p:nvSpPr>
          <p:cNvPr id="10" name="TextBox 9"/>
          <p:cNvSpPr txBox="1"/>
          <p:nvPr/>
        </p:nvSpPr>
        <p:spPr>
          <a:xfrm>
            <a:off x="787586" y="4575685"/>
            <a:ext cx="1326204" cy="830997"/>
          </a:xfrm>
          <a:prstGeom prst="rect">
            <a:avLst/>
          </a:prstGeom>
          <a:noFill/>
        </p:spPr>
        <p:txBody>
          <a:bodyPr wrap="none" rtlCol="0">
            <a:spAutoFit/>
          </a:bodyPr>
          <a:lstStyle/>
          <a:p>
            <a:r>
              <a:rPr lang="en-US" sz="4800" dirty="0" smtClean="0"/>
              <a:t>Rate</a:t>
            </a:r>
            <a:endParaRPr lang="en-US" sz="4800" dirty="0"/>
          </a:p>
        </p:txBody>
      </p:sp>
      <p:cxnSp>
        <p:nvCxnSpPr>
          <p:cNvPr id="14" name="Straight Arrow Connector 13"/>
          <p:cNvCxnSpPr/>
          <p:nvPr/>
        </p:nvCxnSpPr>
        <p:spPr>
          <a:xfrm>
            <a:off x="2113790" y="2725610"/>
            <a:ext cx="3206055" cy="2041770"/>
          </a:xfrm>
          <a:prstGeom prst="straightConnector1">
            <a:avLst/>
          </a:prstGeom>
          <a:ln w="76200" cmpd="sng">
            <a:tailEnd type="arrow"/>
          </a:ln>
        </p:spPr>
        <p:style>
          <a:lnRef idx="3">
            <a:schemeClr val="accent3"/>
          </a:lnRef>
          <a:fillRef idx="0">
            <a:schemeClr val="accent3"/>
          </a:fillRef>
          <a:effectRef idx="2">
            <a:schemeClr val="accent3"/>
          </a:effectRef>
          <a:fontRef idx="minor">
            <a:schemeClr val="tx1"/>
          </a:fontRef>
        </p:style>
      </p:cxnSp>
      <p:cxnSp>
        <p:nvCxnSpPr>
          <p:cNvPr id="17" name="Straight Arrow Connector 16"/>
          <p:cNvCxnSpPr>
            <a:stCxn id="6" idx="3"/>
            <a:endCxn id="8" idx="1"/>
          </p:cNvCxnSpPr>
          <p:nvPr/>
        </p:nvCxnSpPr>
        <p:spPr>
          <a:xfrm flipV="1">
            <a:off x="2113790" y="2432354"/>
            <a:ext cx="3079055" cy="7570"/>
          </a:xfrm>
          <a:prstGeom prst="straightConnector1">
            <a:avLst/>
          </a:prstGeom>
          <a:ln w="76200" cmpd="sng">
            <a:tailEnd type="arrow"/>
          </a:ln>
        </p:spPr>
        <p:style>
          <a:lnRef idx="3">
            <a:schemeClr val="accent3"/>
          </a:lnRef>
          <a:fillRef idx="0">
            <a:schemeClr val="accent3"/>
          </a:fillRef>
          <a:effectRef idx="2">
            <a:schemeClr val="accent3"/>
          </a:effectRef>
          <a:fontRef idx="minor">
            <a:schemeClr val="tx1"/>
          </a:fontRef>
        </p:style>
      </p:cxnSp>
      <p:cxnSp>
        <p:nvCxnSpPr>
          <p:cNvPr id="21" name="Straight Arrow Connector 20"/>
          <p:cNvCxnSpPr/>
          <p:nvPr/>
        </p:nvCxnSpPr>
        <p:spPr>
          <a:xfrm flipV="1">
            <a:off x="2113790" y="2725610"/>
            <a:ext cx="3079055" cy="2041770"/>
          </a:xfrm>
          <a:prstGeom prst="straightConnector1">
            <a:avLst/>
          </a:prstGeom>
          <a:ln w="76200" cmpd="sng">
            <a:tailEnd type="arrow"/>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409080251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a:t>
            </a:r>
            <a:endParaRPr lang="en-US" dirty="0"/>
          </a:p>
        </p:txBody>
      </p:sp>
      <p:sp>
        <p:nvSpPr>
          <p:cNvPr id="6" name="TextBox 5"/>
          <p:cNvSpPr txBox="1"/>
          <p:nvPr/>
        </p:nvSpPr>
        <p:spPr>
          <a:xfrm>
            <a:off x="955600" y="2024425"/>
            <a:ext cx="1158190" cy="830997"/>
          </a:xfrm>
          <a:prstGeom prst="rect">
            <a:avLst/>
          </a:prstGeom>
          <a:noFill/>
        </p:spPr>
        <p:txBody>
          <a:bodyPr wrap="none" rtlCol="0">
            <a:spAutoFit/>
          </a:bodyPr>
          <a:lstStyle/>
          <a:p>
            <a:r>
              <a:rPr lang="en-US" sz="4800" dirty="0" smtClean="0"/>
              <a:t>Size</a:t>
            </a:r>
            <a:endParaRPr lang="en-US" sz="4800" dirty="0"/>
          </a:p>
        </p:txBody>
      </p:sp>
      <p:sp>
        <p:nvSpPr>
          <p:cNvPr id="8" name="TextBox 7"/>
          <p:cNvSpPr txBox="1"/>
          <p:nvPr/>
        </p:nvSpPr>
        <p:spPr>
          <a:xfrm>
            <a:off x="5192845" y="2016855"/>
            <a:ext cx="3462005" cy="830997"/>
          </a:xfrm>
          <a:prstGeom prst="rect">
            <a:avLst/>
          </a:prstGeom>
          <a:noFill/>
        </p:spPr>
        <p:txBody>
          <a:bodyPr wrap="none" rtlCol="0">
            <a:spAutoFit/>
          </a:bodyPr>
          <a:lstStyle/>
          <a:p>
            <a:r>
              <a:rPr lang="en-US" sz="4800" dirty="0" smtClean="0"/>
              <a:t>Transmission</a:t>
            </a:r>
            <a:endParaRPr lang="en-US" sz="4800" dirty="0"/>
          </a:p>
        </p:txBody>
      </p:sp>
      <p:sp>
        <p:nvSpPr>
          <p:cNvPr id="9" name="TextBox 8"/>
          <p:cNvSpPr txBox="1"/>
          <p:nvPr/>
        </p:nvSpPr>
        <p:spPr>
          <a:xfrm>
            <a:off x="5319845" y="4575685"/>
            <a:ext cx="2103761" cy="830997"/>
          </a:xfrm>
          <a:prstGeom prst="rect">
            <a:avLst/>
          </a:prstGeom>
          <a:noFill/>
        </p:spPr>
        <p:txBody>
          <a:bodyPr wrap="none" rtlCol="0">
            <a:spAutoFit/>
          </a:bodyPr>
          <a:lstStyle/>
          <a:p>
            <a:r>
              <a:rPr lang="en-US" sz="4800" dirty="0" smtClean="0"/>
              <a:t>Storage</a:t>
            </a:r>
            <a:endParaRPr lang="en-US" sz="4800" dirty="0"/>
          </a:p>
        </p:txBody>
      </p:sp>
      <p:sp>
        <p:nvSpPr>
          <p:cNvPr id="10" name="TextBox 9"/>
          <p:cNvSpPr txBox="1"/>
          <p:nvPr/>
        </p:nvSpPr>
        <p:spPr>
          <a:xfrm>
            <a:off x="787586" y="4575685"/>
            <a:ext cx="1326204" cy="830997"/>
          </a:xfrm>
          <a:prstGeom prst="rect">
            <a:avLst/>
          </a:prstGeom>
          <a:noFill/>
        </p:spPr>
        <p:txBody>
          <a:bodyPr wrap="none" rtlCol="0">
            <a:spAutoFit/>
          </a:bodyPr>
          <a:lstStyle/>
          <a:p>
            <a:r>
              <a:rPr lang="en-US" sz="4800" dirty="0" smtClean="0"/>
              <a:t>Rate</a:t>
            </a:r>
            <a:endParaRPr lang="en-US" sz="4800" dirty="0"/>
          </a:p>
        </p:txBody>
      </p:sp>
      <p:cxnSp>
        <p:nvCxnSpPr>
          <p:cNvPr id="14" name="Straight Arrow Connector 13"/>
          <p:cNvCxnSpPr/>
          <p:nvPr/>
        </p:nvCxnSpPr>
        <p:spPr>
          <a:xfrm>
            <a:off x="2113790" y="2725610"/>
            <a:ext cx="3206055" cy="2041770"/>
          </a:xfrm>
          <a:prstGeom prst="straightConnector1">
            <a:avLst/>
          </a:prstGeom>
          <a:ln w="76200" cmpd="sng">
            <a:tailEnd type="arrow"/>
          </a:ln>
        </p:spPr>
        <p:style>
          <a:lnRef idx="3">
            <a:schemeClr val="accent3"/>
          </a:lnRef>
          <a:fillRef idx="0">
            <a:schemeClr val="accent3"/>
          </a:fillRef>
          <a:effectRef idx="2">
            <a:schemeClr val="accent3"/>
          </a:effectRef>
          <a:fontRef idx="minor">
            <a:schemeClr val="tx1"/>
          </a:fontRef>
        </p:style>
      </p:cxnSp>
      <p:cxnSp>
        <p:nvCxnSpPr>
          <p:cNvPr id="17" name="Straight Arrow Connector 16"/>
          <p:cNvCxnSpPr>
            <a:stCxn id="6" idx="3"/>
            <a:endCxn id="8" idx="1"/>
          </p:cNvCxnSpPr>
          <p:nvPr/>
        </p:nvCxnSpPr>
        <p:spPr>
          <a:xfrm flipV="1">
            <a:off x="2113790" y="2432354"/>
            <a:ext cx="3079055" cy="7570"/>
          </a:xfrm>
          <a:prstGeom prst="straightConnector1">
            <a:avLst/>
          </a:prstGeom>
          <a:ln w="76200" cmpd="sng">
            <a:tailEnd type="arrow"/>
          </a:ln>
        </p:spPr>
        <p:style>
          <a:lnRef idx="3">
            <a:schemeClr val="accent3"/>
          </a:lnRef>
          <a:fillRef idx="0">
            <a:schemeClr val="accent3"/>
          </a:fillRef>
          <a:effectRef idx="2">
            <a:schemeClr val="accent3"/>
          </a:effectRef>
          <a:fontRef idx="minor">
            <a:schemeClr val="tx1"/>
          </a:fontRef>
        </p:style>
      </p:cxnSp>
      <p:cxnSp>
        <p:nvCxnSpPr>
          <p:cNvPr id="21" name="Straight Arrow Connector 20"/>
          <p:cNvCxnSpPr/>
          <p:nvPr/>
        </p:nvCxnSpPr>
        <p:spPr>
          <a:xfrm flipV="1">
            <a:off x="2113790" y="2725610"/>
            <a:ext cx="3079055" cy="2041770"/>
          </a:xfrm>
          <a:prstGeom prst="straightConnector1">
            <a:avLst/>
          </a:prstGeom>
          <a:ln w="76200" cmpd="sng">
            <a:tailEnd type="arrow"/>
          </a:ln>
        </p:spPr>
        <p:style>
          <a:lnRef idx="3">
            <a:schemeClr val="accent3"/>
          </a:lnRef>
          <a:fillRef idx="0">
            <a:schemeClr val="accent3"/>
          </a:fillRef>
          <a:effectRef idx="2">
            <a:schemeClr val="accent3"/>
          </a:effectRef>
          <a:fontRef idx="minor">
            <a:schemeClr val="tx1"/>
          </a:fontRef>
        </p:style>
      </p:cxnSp>
      <p:cxnSp>
        <p:nvCxnSpPr>
          <p:cNvPr id="25" name="Straight Arrow Connector 24"/>
          <p:cNvCxnSpPr>
            <a:stCxn id="10" idx="3"/>
            <a:endCxn id="9" idx="1"/>
          </p:cNvCxnSpPr>
          <p:nvPr/>
        </p:nvCxnSpPr>
        <p:spPr>
          <a:xfrm>
            <a:off x="2113790" y="4991184"/>
            <a:ext cx="3206055" cy="0"/>
          </a:xfrm>
          <a:prstGeom prst="straightConnector1">
            <a:avLst/>
          </a:prstGeom>
          <a:ln w="76200" cmpd="sng">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15055320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a:t>
            </a:r>
            <a:endParaRPr lang="en-US" dirty="0"/>
          </a:p>
        </p:txBody>
      </p:sp>
      <p:sp>
        <p:nvSpPr>
          <p:cNvPr id="3" name="Text Placeholder 2"/>
          <p:cNvSpPr>
            <a:spLocks noGrp="1"/>
          </p:cNvSpPr>
          <p:nvPr>
            <p:ph type="body" idx="1"/>
          </p:nvPr>
        </p:nvSpPr>
        <p:spPr/>
        <p:txBody>
          <a:bodyPr>
            <a:normAutofit/>
          </a:bodyPr>
          <a:lstStyle/>
          <a:p>
            <a:r>
              <a:rPr lang="en-US" sz="2800" dirty="0" smtClean="0"/>
              <a:t>C. Aaron Cois, Ph.D.</a:t>
            </a:r>
            <a:endParaRPr lang="en-US" sz="2800" dirty="0"/>
          </a:p>
        </p:txBody>
      </p:sp>
      <p:sp>
        <p:nvSpPr>
          <p:cNvPr id="4" name="Content Placeholder 3"/>
          <p:cNvSpPr>
            <a:spLocks noGrp="1"/>
          </p:cNvSpPr>
          <p:nvPr>
            <p:ph sz="half" idx="2"/>
          </p:nvPr>
        </p:nvSpPr>
        <p:spPr>
          <a:xfrm>
            <a:off x="457200" y="2299395"/>
            <a:ext cx="4040188" cy="3951288"/>
          </a:xfrm>
        </p:spPr>
        <p:txBody>
          <a:bodyPr/>
          <a:lstStyle/>
          <a:p>
            <a:pPr marL="0" indent="0">
              <a:buNone/>
            </a:pPr>
            <a:r>
              <a:rPr lang="en-US" dirty="0" smtClean="0"/>
              <a:t>Software Architect, Team Lead</a:t>
            </a:r>
          </a:p>
          <a:p>
            <a:pPr marL="0" indent="0">
              <a:buNone/>
            </a:pPr>
            <a:r>
              <a:rPr lang="en-US" dirty="0"/>
              <a:t>CMU Software Engineering </a:t>
            </a:r>
            <a:r>
              <a:rPr lang="en-US" dirty="0" smtClean="0"/>
              <a:t>Institute</a:t>
            </a:r>
          </a:p>
          <a:p>
            <a:pPr marL="0" indent="0">
              <a:buNone/>
            </a:pPr>
            <a:r>
              <a:rPr lang="en-US" dirty="0" smtClean="0"/>
              <a:t>Digital Intelligence and Investigations Directorate</a:t>
            </a:r>
            <a:endParaRPr lang="en-US" dirty="0"/>
          </a:p>
          <a:p>
            <a:pPr marL="0" indent="0">
              <a:buNone/>
            </a:pPr>
            <a:endParaRPr lang="en-US" dirty="0"/>
          </a:p>
        </p:txBody>
      </p:sp>
      <p:sp>
        <p:nvSpPr>
          <p:cNvPr id="5" name="Text Placeholder 4"/>
          <p:cNvSpPr>
            <a:spLocks noGrp="1"/>
          </p:cNvSpPr>
          <p:nvPr>
            <p:ph type="body" sz="quarter" idx="3"/>
          </p:nvPr>
        </p:nvSpPr>
        <p:spPr>
          <a:xfrm>
            <a:off x="4814357" y="1535113"/>
            <a:ext cx="4041775" cy="639762"/>
          </a:xfrm>
        </p:spPr>
        <p:txBody>
          <a:bodyPr>
            <a:normAutofit/>
          </a:bodyPr>
          <a:lstStyle/>
          <a:p>
            <a:r>
              <a:rPr lang="en-US" sz="2800" dirty="0" smtClean="0"/>
              <a:t>Tim Palko</a:t>
            </a:r>
            <a:endParaRPr lang="en-US" sz="2800" dirty="0"/>
          </a:p>
        </p:txBody>
      </p:sp>
      <p:sp>
        <p:nvSpPr>
          <p:cNvPr id="6" name="Content Placeholder 5"/>
          <p:cNvSpPr>
            <a:spLocks noGrp="1"/>
          </p:cNvSpPr>
          <p:nvPr>
            <p:ph sz="quarter" idx="4"/>
          </p:nvPr>
        </p:nvSpPr>
        <p:spPr>
          <a:xfrm>
            <a:off x="4814357" y="2299395"/>
            <a:ext cx="4041775" cy="3951288"/>
          </a:xfrm>
        </p:spPr>
        <p:txBody>
          <a:bodyPr/>
          <a:lstStyle/>
          <a:p>
            <a:pPr marL="0" indent="0">
              <a:buNone/>
            </a:pPr>
            <a:r>
              <a:rPr lang="en-US" dirty="0" smtClean="0"/>
              <a:t>Senior Software Engineer</a:t>
            </a:r>
          </a:p>
          <a:p>
            <a:pPr marL="0" indent="0">
              <a:buNone/>
            </a:pPr>
            <a:r>
              <a:rPr lang="en-US" dirty="0" smtClean="0"/>
              <a:t>CMU Software Engineering Institute</a:t>
            </a:r>
          </a:p>
          <a:p>
            <a:pPr marL="0" indent="0">
              <a:buNone/>
            </a:pPr>
            <a:r>
              <a:rPr lang="en-US" dirty="0"/>
              <a:t>Digital Intelligence and Investigations Directorate</a:t>
            </a:r>
          </a:p>
          <a:p>
            <a:pPr marL="0" indent="0">
              <a:buNone/>
            </a:pPr>
            <a:endParaRPr lang="en-US" dirty="0"/>
          </a:p>
        </p:txBody>
      </p:sp>
      <p:sp>
        <p:nvSpPr>
          <p:cNvPr id="8" name="Rectangle 8"/>
          <p:cNvSpPr>
            <a:spLocks noChangeArrowheads="1"/>
          </p:cNvSpPr>
          <p:nvPr/>
        </p:nvSpPr>
        <p:spPr bwMode="auto">
          <a:xfrm>
            <a:off x="0" y="6366282"/>
            <a:ext cx="9144000" cy="276999"/>
          </a:xfrm>
          <a:prstGeom prst="rect">
            <a:avLst/>
          </a:prstGeom>
          <a:solidFill>
            <a:srgbClr val="000000"/>
          </a:solidFill>
          <a:ln w="9525">
            <a:noFill/>
            <a:miter lim="800000"/>
            <a:headEnd/>
            <a:tailEnd/>
          </a:ln>
          <a:effectLst/>
        </p:spPr>
        <p:txBody>
          <a:bodyPr lIns="0" tIns="0" rIns="0" bIns="0" anchor="ctr">
            <a:spAutoFit/>
          </a:bodyPr>
          <a:lstStyle/>
          <a:p>
            <a:endParaRPr lang="en-US" dirty="0"/>
          </a:p>
        </p:txBody>
      </p:sp>
      <p:sp>
        <p:nvSpPr>
          <p:cNvPr id="9" name="Rectangle 73"/>
          <p:cNvSpPr>
            <a:spLocks noChangeArrowheads="1"/>
          </p:cNvSpPr>
          <p:nvPr/>
        </p:nvSpPr>
        <p:spPr bwMode="ltGray">
          <a:xfrm>
            <a:off x="6172200" y="6390255"/>
            <a:ext cx="2286000" cy="244927"/>
          </a:xfrm>
          <a:prstGeom prst="rect">
            <a:avLst/>
          </a:prstGeom>
          <a:noFill/>
          <a:ln w="9525">
            <a:noFill/>
            <a:miter lim="800000"/>
            <a:headEnd/>
            <a:tailEnd/>
          </a:ln>
          <a:effectLst/>
        </p:spPr>
        <p:txBody>
          <a:bodyPr lIns="45714" tIns="45714" rIns="45714" bIns="45714" anchor="ctr">
            <a:spAutoFit/>
          </a:bodyPr>
          <a:lstStyle/>
          <a:p>
            <a:pPr algn="l" eaLnBrk="0" hangingPunct="0">
              <a:lnSpc>
                <a:spcPct val="150000"/>
              </a:lnSpc>
              <a:spcBef>
                <a:spcPct val="0"/>
              </a:spcBef>
            </a:pPr>
            <a:r>
              <a:rPr lang="en-US" sz="700" b="1" spc="0" dirty="0" smtClean="0"/>
              <a:t>©</a:t>
            </a:r>
            <a:r>
              <a:rPr lang="en-US" sz="700" b="1" spc="0" baseline="0" dirty="0" smtClean="0"/>
              <a:t> 2011 Carnegie Mellon University</a:t>
            </a:r>
            <a:endParaRPr lang="en-US" sz="700" b="0" spc="0" dirty="0"/>
          </a:p>
        </p:txBody>
      </p:sp>
      <p:pic>
        <p:nvPicPr>
          <p:cNvPr id="10" name="Picture 75" descr="SEI_CMU_1Line_White"/>
          <p:cNvPicPr>
            <a:picLocks noChangeAspect="1" noChangeArrowheads="1"/>
          </p:cNvPicPr>
          <p:nvPr/>
        </p:nvPicPr>
        <p:blipFill>
          <a:blip r:embed="rId3" cstate="print"/>
          <a:srcRect/>
          <a:stretch>
            <a:fillRect/>
          </a:stretch>
        </p:blipFill>
        <p:spPr bwMode="auto">
          <a:xfrm>
            <a:off x="438150" y="6338888"/>
            <a:ext cx="5581650" cy="346075"/>
          </a:xfrm>
          <a:prstGeom prst="rect">
            <a:avLst/>
          </a:prstGeom>
          <a:noFill/>
        </p:spPr>
      </p:pic>
      <p:grpSp>
        <p:nvGrpSpPr>
          <p:cNvPr id="7" name="Group 6"/>
          <p:cNvGrpSpPr/>
          <p:nvPr/>
        </p:nvGrpSpPr>
        <p:grpSpPr>
          <a:xfrm>
            <a:off x="457200" y="4709901"/>
            <a:ext cx="3225801" cy="956063"/>
            <a:chOff x="1391700" y="2336104"/>
            <a:chExt cx="5676686" cy="1864205"/>
          </a:xfrm>
        </p:grpSpPr>
        <p:sp>
          <p:nvSpPr>
            <p:cNvPr id="11" name="Content Placeholder 2"/>
            <p:cNvSpPr txBox="1">
              <a:spLocks/>
            </p:cNvSpPr>
            <p:nvPr/>
          </p:nvSpPr>
          <p:spPr>
            <a:xfrm>
              <a:off x="1391700" y="2850605"/>
              <a:ext cx="4229142" cy="918678"/>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US" sz="3200" dirty="0" smtClean="0"/>
                <a:t>@</a:t>
              </a:r>
              <a:r>
                <a:rPr lang="en-US" sz="3200" dirty="0" err="1" smtClean="0"/>
                <a:t>aaroncois</a:t>
              </a:r>
              <a:endParaRPr lang="en-US" sz="3200" dirty="0"/>
            </a:p>
          </p:txBody>
        </p:sp>
        <p:pic>
          <p:nvPicPr>
            <p:cNvPr id="12" name="Picture 11"/>
            <p:cNvPicPr>
              <a:picLocks noChangeAspect="1"/>
            </p:cNvPicPr>
            <p:nvPr/>
          </p:nvPicPr>
          <p:blipFill>
            <a:blip r:embed="rId4"/>
            <a:stretch>
              <a:fillRect/>
            </a:stretch>
          </p:blipFill>
          <p:spPr>
            <a:xfrm>
              <a:off x="5204182" y="2336104"/>
              <a:ext cx="1864204" cy="1864205"/>
            </a:xfrm>
            <a:prstGeom prst="rect">
              <a:avLst/>
            </a:prstGeom>
          </p:spPr>
        </p:pic>
      </p:grpSp>
    </p:spTree>
    <p:extLst>
      <p:ext uri="{BB962C8B-B14F-4D97-AF65-F5344CB8AC3E}">
        <p14:creationId xmlns:p14="http://schemas.microsoft.com/office/powerpoint/2010/main" val="199687863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a:t>
            </a:r>
            <a:endParaRPr lang="en-US" dirty="0"/>
          </a:p>
        </p:txBody>
      </p:sp>
      <p:sp>
        <p:nvSpPr>
          <p:cNvPr id="6" name="TextBox 5"/>
          <p:cNvSpPr txBox="1"/>
          <p:nvPr/>
        </p:nvSpPr>
        <p:spPr>
          <a:xfrm>
            <a:off x="955600" y="2024425"/>
            <a:ext cx="1158190" cy="830997"/>
          </a:xfrm>
          <a:prstGeom prst="rect">
            <a:avLst/>
          </a:prstGeom>
          <a:noFill/>
        </p:spPr>
        <p:txBody>
          <a:bodyPr wrap="none" rtlCol="0">
            <a:spAutoFit/>
          </a:bodyPr>
          <a:lstStyle/>
          <a:p>
            <a:r>
              <a:rPr lang="en-US" sz="4800" dirty="0" smtClean="0"/>
              <a:t>Size</a:t>
            </a:r>
            <a:endParaRPr lang="en-US" sz="4800" dirty="0"/>
          </a:p>
        </p:txBody>
      </p:sp>
      <p:sp>
        <p:nvSpPr>
          <p:cNvPr id="8" name="TextBox 7"/>
          <p:cNvSpPr txBox="1"/>
          <p:nvPr/>
        </p:nvSpPr>
        <p:spPr>
          <a:xfrm>
            <a:off x="5192845" y="2016855"/>
            <a:ext cx="3462005" cy="830997"/>
          </a:xfrm>
          <a:prstGeom prst="rect">
            <a:avLst/>
          </a:prstGeom>
          <a:noFill/>
        </p:spPr>
        <p:txBody>
          <a:bodyPr wrap="none" rtlCol="0">
            <a:spAutoFit/>
          </a:bodyPr>
          <a:lstStyle/>
          <a:p>
            <a:r>
              <a:rPr lang="en-US" sz="4800" dirty="0" smtClean="0"/>
              <a:t>Transmission</a:t>
            </a:r>
            <a:endParaRPr lang="en-US" sz="4800" dirty="0"/>
          </a:p>
        </p:txBody>
      </p:sp>
      <p:sp>
        <p:nvSpPr>
          <p:cNvPr id="9" name="TextBox 8"/>
          <p:cNvSpPr txBox="1"/>
          <p:nvPr/>
        </p:nvSpPr>
        <p:spPr>
          <a:xfrm>
            <a:off x="5319845" y="4575685"/>
            <a:ext cx="2103761" cy="830997"/>
          </a:xfrm>
          <a:prstGeom prst="rect">
            <a:avLst/>
          </a:prstGeom>
          <a:noFill/>
        </p:spPr>
        <p:txBody>
          <a:bodyPr wrap="none" rtlCol="0">
            <a:spAutoFit/>
          </a:bodyPr>
          <a:lstStyle/>
          <a:p>
            <a:r>
              <a:rPr lang="en-US" sz="4800" dirty="0" smtClean="0"/>
              <a:t>Storage</a:t>
            </a:r>
            <a:endParaRPr lang="en-US" sz="4800" dirty="0"/>
          </a:p>
        </p:txBody>
      </p:sp>
      <p:sp>
        <p:nvSpPr>
          <p:cNvPr id="10" name="TextBox 9"/>
          <p:cNvSpPr txBox="1"/>
          <p:nvPr/>
        </p:nvSpPr>
        <p:spPr>
          <a:xfrm>
            <a:off x="787586" y="4575685"/>
            <a:ext cx="1326204" cy="830997"/>
          </a:xfrm>
          <a:prstGeom prst="rect">
            <a:avLst/>
          </a:prstGeom>
          <a:noFill/>
        </p:spPr>
        <p:txBody>
          <a:bodyPr wrap="none" rtlCol="0">
            <a:spAutoFit/>
          </a:bodyPr>
          <a:lstStyle/>
          <a:p>
            <a:r>
              <a:rPr lang="en-US" sz="4800" dirty="0" smtClean="0"/>
              <a:t>Rate</a:t>
            </a:r>
            <a:endParaRPr lang="en-US" sz="4800" dirty="0"/>
          </a:p>
        </p:txBody>
      </p:sp>
      <p:cxnSp>
        <p:nvCxnSpPr>
          <p:cNvPr id="14" name="Straight Arrow Connector 13"/>
          <p:cNvCxnSpPr/>
          <p:nvPr/>
        </p:nvCxnSpPr>
        <p:spPr>
          <a:xfrm>
            <a:off x="2113790" y="2725610"/>
            <a:ext cx="3206055" cy="2041770"/>
          </a:xfrm>
          <a:prstGeom prst="straightConnector1">
            <a:avLst/>
          </a:prstGeom>
          <a:ln w="76200" cmpd="sng">
            <a:tailEnd type="arrow"/>
          </a:ln>
        </p:spPr>
        <p:style>
          <a:lnRef idx="3">
            <a:schemeClr val="accent3"/>
          </a:lnRef>
          <a:fillRef idx="0">
            <a:schemeClr val="accent3"/>
          </a:fillRef>
          <a:effectRef idx="2">
            <a:schemeClr val="accent3"/>
          </a:effectRef>
          <a:fontRef idx="minor">
            <a:schemeClr val="tx1"/>
          </a:fontRef>
        </p:style>
      </p:cxnSp>
      <p:cxnSp>
        <p:nvCxnSpPr>
          <p:cNvPr id="17" name="Straight Arrow Connector 16"/>
          <p:cNvCxnSpPr>
            <a:stCxn id="6" idx="3"/>
            <a:endCxn id="8" idx="1"/>
          </p:cNvCxnSpPr>
          <p:nvPr/>
        </p:nvCxnSpPr>
        <p:spPr>
          <a:xfrm flipV="1">
            <a:off x="2113790" y="2432354"/>
            <a:ext cx="3079055" cy="7570"/>
          </a:xfrm>
          <a:prstGeom prst="straightConnector1">
            <a:avLst/>
          </a:prstGeom>
          <a:ln w="76200" cmpd="sng">
            <a:tailEnd type="arrow"/>
          </a:ln>
        </p:spPr>
        <p:style>
          <a:lnRef idx="3">
            <a:schemeClr val="accent3"/>
          </a:lnRef>
          <a:fillRef idx="0">
            <a:schemeClr val="accent3"/>
          </a:fillRef>
          <a:effectRef idx="2">
            <a:schemeClr val="accent3"/>
          </a:effectRef>
          <a:fontRef idx="minor">
            <a:schemeClr val="tx1"/>
          </a:fontRef>
        </p:style>
      </p:cxnSp>
      <p:cxnSp>
        <p:nvCxnSpPr>
          <p:cNvPr id="21" name="Straight Arrow Connector 20"/>
          <p:cNvCxnSpPr/>
          <p:nvPr/>
        </p:nvCxnSpPr>
        <p:spPr>
          <a:xfrm flipV="1">
            <a:off x="2113790" y="2725610"/>
            <a:ext cx="3079055" cy="2041770"/>
          </a:xfrm>
          <a:prstGeom prst="straightConnector1">
            <a:avLst/>
          </a:prstGeom>
          <a:ln w="76200" cmpd="sng">
            <a:tailEnd type="arrow"/>
          </a:ln>
        </p:spPr>
        <p:style>
          <a:lnRef idx="3">
            <a:schemeClr val="accent3"/>
          </a:lnRef>
          <a:fillRef idx="0">
            <a:schemeClr val="accent3"/>
          </a:fillRef>
          <a:effectRef idx="2">
            <a:schemeClr val="accent3"/>
          </a:effectRef>
          <a:fontRef idx="minor">
            <a:schemeClr val="tx1"/>
          </a:fontRef>
        </p:style>
      </p:cxnSp>
      <p:cxnSp>
        <p:nvCxnSpPr>
          <p:cNvPr id="25" name="Straight Arrow Connector 24"/>
          <p:cNvCxnSpPr>
            <a:stCxn id="10" idx="3"/>
            <a:endCxn id="9" idx="1"/>
          </p:cNvCxnSpPr>
          <p:nvPr/>
        </p:nvCxnSpPr>
        <p:spPr>
          <a:xfrm>
            <a:off x="2113790" y="4991184"/>
            <a:ext cx="3206055" cy="0"/>
          </a:xfrm>
          <a:prstGeom prst="straightConnector1">
            <a:avLst/>
          </a:prstGeom>
          <a:ln w="76200" cmpd="sng">
            <a:tailEnd type="arrow"/>
          </a:ln>
        </p:spPr>
        <p:style>
          <a:lnRef idx="3">
            <a:schemeClr val="accent2"/>
          </a:lnRef>
          <a:fillRef idx="0">
            <a:schemeClr val="accent2"/>
          </a:fillRef>
          <a:effectRef idx="2">
            <a:schemeClr val="accent2"/>
          </a:effectRef>
          <a:fontRef idx="minor">
            <a:schemeClr val="tx1"/>
          </a:fontRef>
        </p:style>
      </p:cxnSp>
      <p:sp>
        <p:nvSpPr>
          <p:cNvPr id="11" name="TextBox 10"/>
          <p:cNvSpPr txBox="1"/>
          <p:nvPr/>
        </p:nvSpPr>
        <p:spPr>
          <a:xfrm>
            <a:off x="5319845" y="5421864"/>
            <a:ext cx="2407630" cy="830997"/>
          </a:xfrm>
          <a:prstGeom prst="rect">
            <a:avLst/>
          </a:prstGeom>
          <a:noFill/>
        </p:spPr>
        <p:txBody>
          <a:bodyPr wrap="none" rtlCol="0">
            <a:spAutoFit/>
          </a:bodyPr>
          <a:lstStyle/>
          <a:p>
            <a:r>
              <a:rPr lang="en-US" sz="4800" dirty="0" smtClean="0"/>
              <a:t>Retrieval</a:t>
            </a:r>
            <a:endParaRPr lang="en-US" sz="4800" dirty="0"/>
          </a:p>
        </p:txBody>
      </p:sp>
      <p:cxnSp>
        <p:nvCxnSpPr>
          <p:cNvPr id="12" name="Straight Arrow Connector 11"/>
          <p:cNvCxnSpPr>
            <a:stCxn id="10" idx="3"/>
            <a:endCxn id="11" idx="1"/>
          </p:cNvCxnSpPr>
          <p:nvPr/>
        </p:nvCxnSpPr>
        <p:spPr>
          <a:xfrm>
            <a:off x="2113790" y="4991184"/>
            <a:ext cx="3206055" cy="846179"/>
          </a:xfrm>
          <a:prstGeom prst="straightConnector1">
            <a:avLst/>
          </a:prstGeom>
          <a:ln w="76200" cmpd="sng">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64282269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0688"/>
            <a:ext cx="8229600" cy="1143000"/>
          </a:xfrm>
        </p:spPr>
        <p:txBody>
          <a:bodyPr/>
          <a:lstStyle/>
          <a:p>
            <a:r>
              <a:rPr lang="en-US" dirty="0" smtClean="0"/>
              <a:t>Collecting Data</a:t>
            </a:r>
            <a:endParaRPr lang="en-US" dirty="0"/>
          </a:p>
        </p:txBody>
      </p:sp>
      <p:sp>
        <p:nvSpPr>
          <p:cNvPr id="3" name="Content Placeholder 2"/>
          <p:cNvSpPr txBox="1">
            <a:spLocks/>
          </p:cNvSpPr>
          <p:nvPr/>
        </p:nvSpPr>
        <p:spPr>
          <a:xfrm>
            <a:off x="370979" y="1297054"/>
            <a:ext cx="1336214" cy="3626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b="1" dirty="0" smtClean="0"/>
              <a:t>Problem</a:t>
            </a:r>
            <a:r>
              <a:rPr lang="en-US" sz="2400" dirty="0" smtClean="0"/>
              <a:t>:</a:t>
            </a:r>
          </a:p>
        </p:txBody>
      </p:sp>
      <p:sp>
        <p:nvSpPr>
          <p:cNvPr id="4" name="Rectangle 3"/>
          <p:cNvSpPr/>
          <p:nvPr/>
        </p:nvSpPr>
        <p:spPr>
          <a:xfrm>
            <a:off x="1626385" y="1769503"/>
            <a:ext cx="7385649" cy="1200328"/>
          </a:xfrm>
          <a:prstGeom prst="rect">
            <a:avLst/>
          </a:prstGeom>
        </p:spPr>
        <p:txBody>
          <a:bodyPr wrap="square">
            <a:spAutoFit/>
          </a:bodyPr>
          <a:lstStyle/>
          <a:p>
            <a:r>
              <a:rPr lang="en-US" sz="2400" dirty="0"/>
              <a:t>Data cannot remain on the </a:t>
            </a:r>
            <a:r>
              <a:rPr lang="en-US" sz="2400" dirty="0" smtClean="0"/>
              <a:t>nodes or gateways </a:t>
            </a:r>
            <a:r>
              <a:rPr lang="en-US" sz="2400" dirty="0"/>
              <a:t>due to security </a:t>
            </a:r>
            <a:r>
              <a:rPr lang="en-US" sz="2400" dirty="0" smtClean="0"/>
              <a:t>concerns.</a:t>
            </a:r>
          </a:p>
          <a:p>
            <a:r>
              <a:rPr lang="en-US" sz="2400" dirty="0" smtClean="0"/>
              <a:t>Limited infrastructure.</a:t>
            </a:r>
            <a:endParaRPr lang="en-US" sz="2400" dirty="0"/>
          </a:p>
        </p:txBody>
      </p:sp>
      <p:sp>
        <p:nvSpPr>
          <p:cNvPr id="5" name="TextBox 4"/>
          <p:cNvSpPr txBox="1"/>
          <p:nvPr/>
        </p:nvSpPr>
        <p:spPr>
          <a:xfrm>
            <a:off x="-14402" y="1769503"/>
            <a:ext cx="1721595" cy="461665"/>
          </a:xfrm>
          <a:prstGeom prst="rect">
            <a:avLst/>
          </a:prstGeom>
          <a:noFill/>
        </p:spPr>
        <p:txBody>
          <a:bodyPr wrap="none" rtlCol="0">
            <a:spAutoFit/>
          </a:bodyPr>
          <a:lstStyle/>
          <a:p>
            <a:r>
              <a:rPr lang="en-US" sz="2400" b="1" dirty="0" smtClean="0"/>
              <a:t>Constraints</a:t>
            </a:r>
            <a:r>
              <a:rPr lang="en-US" sz="2400" dirty="0" smtClean="0"/>
              <a:t>:</a:t>
            </a:r>
            <a:endParaRPr lang="en-US" sz="2400" dirty="0"/>
          </a:p>
        </p:txBody>
      </p:sp>
      <p:sp>
        <p:nvSpPr>
          <p:cNvPr id="6" name="TextBox 5"/>
          <p:cNvSpPr txBox="1"/>
          <p:nvPr/>
        </p:nvSpPr>
        <p:spPr>
          <a:xfrm>
            <a:off x="1626385" y="1301943"/>
            <a:ext cx="7576907" cy="461665"/>
          </a:xfrm>
          <a:prstGeom prst="rect">
            <a:avLst/>
          </a:prstGeom>
          <a:noFill/>
        </p:spPr>
        <p:txBody>
          <a:bodyPr wrap="square" rtlCol="0">
            <a:spAutoFit/>
          </a:bodyPr>
          <a:lstStyle/>
          <a:p>
            <a:r>
              <a:rPr lang="en-US" sz="2400" dirty="0" smtClean="0"/>
              <a:t>Store and retrieve immense amounts of data at a high rate.</a:t>
            </a:r>
            <a:endParaRPr lang="en-US" sz="2400" dirty="0"/>
          </a:p>
        </p:txBody>
      </p:sp>
      <p:grpSp>
        <p:nvGrpSpPr>
          <p:cNvPr id="29" name="Group 28"/>
          <p:cNvGrpSpPr/>
          <p:nvPr/>
        </p:nvGrpSpPr>
        <p:grpSpPr>
          <a:xfrm>
            <a:off x="513834" y="3211732"/>
            <a:ext cx="8173041" cy="3424690"/>
            <a:chOff x="354914" y="2522619"/>
            <a:chExt cx="8521778" cy="3661435"/>
          </a:xfrm>
        </p:grpSpPr>
        <p:sp>
          <p:nvSpPr>
            <p:cNvPr id="7" name="TextBox 6"/>
            <p:cNvSpPr txBox="1"/>
            <p:nvPr/>
          </p:nvSpPr>
          <p:spPr>
            <a:xfrm>
              <a:off x="2319770" y="2522619"/>
              <a:ext cx="184666" cy="369332"/>
            </a:xfrm>
            <a:prstGeom prst="rect">
              <a:avLst/>
            </a:prstGeom>
            <a:noFill/>
          </p:spPr>
          <p:txBody>
            <a:bodyPr wrap="none" rtlCol="0">
              <a:spAutoFit/>
            </a:bodyPr>
            <a:lstStyle/>
            <a:p>
              <a:endParaRPr lang="en-US" dirty="0"/>
            </a:p>
          </p:txBody>
        </p:sp>
        <p:sp>
          <p:nvSpPr>
            <p:cNvPr id="8" name="Cloud 7"/>
            <p:cNvSpPr/>
            <p:nvPr/>
          </p:nvSpPr>
          <p:spPr>
            <a:xfrm>
              <a:off x="3719316" y="3270114"/>
              <a:ext cx="1891629" cy="1472587"/>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9" name="Can 8"/>
            <p:cNvSpPr/>
            <p:nvPr/>
          </p:nvSpPr>
          <p:spPr>
            <a:xfrm>
              <a:off x="7471481" y="3080974"/>
              <a:ext cx="1405211" cy="1904906"/>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500" dirty="0" smtClean="0"/>
                <a:t>?</a:t>
              </a:r>
              <a:endParaRPr lang="en-US" dirty="0"/>
            </a:p>
          </p:txBody>
        </p:sp>
        <p:sp>
          <p:nvSpPr>
            <p:cNvPr id="10" name="Rectangle 9"/>
            <p:cNvSpPr/>
            <p:nvPr/>
          </p:nvSpPr>
          <p:spPr>
            <a:xfrm>
              <a:off x="1449362" y="3634883"/>
              <a:ext cx="1055074" cy="79708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Gateway</a:t>
              </a:r>
              <a:endParaRPr lang="en-US" dirty="0"/>
            </a:p>
          </p:txBody>
        </p:sp>
        <p:grpSp>
          <p:nvGrpSpPr>
            <p:cNvPr id="11" name="Group 10"/>
            <p:cNvGrpSpPr/>
            <p:nvPr/>
          </p:nvGrpSpPr>
          <p:grpSpPr>
            <a:xfrm>
              <a:off x="1003477" y="2522619"/>
              <a:ext cx="445885" cy="1356858"/>
              <a:chOff x="891767" y="1968010"/>
              <a:chExt cx="445885" cy="1356858"/>
            </a:xfrm>
          </p:grpSpPr>
          <p:sp>
            <p:nvSpPr>
              <p:cNvPr id="12" name="Oval 11"/>
              <p:cNvSpPr/>
              <p:nvPr/>
            </p:nvSpPr>
            <p:spPr>
              <a:xfrm>
                <a:off x="891767" y="1968010"/>
                <a:ext cx="365760" cy="36933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p:cNvCxnSpPr>
                <a:stCxn id="10" idx="1"/>
                <a:endCxn id="12" idx="4"/>
              </p:cNvCxnSpPr>
              <p:nvPr/>
            </p:nvCxnSpPr>
            <p:spPr>
              <a:xfrm flipH="1" flipV="1">
                <a:off x="1074647" y="2337342"/>
                <a:ext cx="263005" cy="987526"/>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4" name="Group 13"/>
            <p:cNvGrpSpPr/>
            <p:nvPr/>
          </p:nvGrpSpPr>
          <p:grpSpPr>
            <a:xfrm>
              <a:off x="354914" y="3879477"/>
              <a:ext cx="1094448" cy="1935245"/>
              <a:chOff x="649027" y="1292328"/>
              <a:chExt cx="1094448" cy="1935245"/>
            </a:xfrm>
          </p:grpSpPr>
          <p:sp>
            <p:nvSpPr>
              <p:cNvPr id="15" name="Oval 14"/>
              <p:cNvSpPr/>
              <p:nvPr/>
            </p:nvSpPr>
            <p:spPr>
              <a:xfrm>
                <a:off x="649027" y="2858241"/>
                <a:ext cx="365760" cy="36933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p:cNvCxnSpPr>
                <a:stCxn id="10" idx="1"/>
                <a:endCxn id="15" idx="7"/>
              </p:cNvCxnSpPr>
              <p:nvPr/>
            </p:nvCxnSpPr>
            <p:spPr>
              <a:xfrm flipH="1">
                <a:off x="961223" y="1292328"/>
                <a:ext cx="782252" cy="162000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7" name="Group 16"/>
            <p:cNvGrpSpPr/>
            <p:nvPr/>
          </p:nvGrpSpPr>
          <p:grpSpPr>
            <a:xfrm>
              <a:off x="466625" y="3879477"/>
              <a:ext cx="982737" cy="737160"/>
              <a:chOff x="891767" y="1600182"/>
              <a:chExt cx="982737" cy="737160"/>
            </a:xfrm>
          </p:grpSpPr>
          <p:sp>
            <p:nvSpPr>
              <p:cNvPr id="18" name="Oval 17"/>
              <p:cNvSpPr/>
              <p:nvPr/>
            </p:nvSpPr>
            <p:spPr>
              <a:xfrm>
                <a:off x="891767" y="1968010"/>
                <a:ext cx="365760" cy="36933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a:stCxn id="10" idx="1"/>
                <a:endCxn id="18" idx="6"/>
              </p:cNvCxnSpPr>
              <p:nvPr/>
            </p:nvCxnSpPr>
            <p:spPr>
              <a:xfrm flipH="1">
                <a:off x="1257527" y="1600182"/>
                <a:ext cx="616977" cy="552494"/>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20" name="Group 19"/>
            <p:cNvGrpSpPr/>
            <p:nvPr/>
          </p:nvGrpSpPr>
          <p:grpSpPr>
            <a:xfrm>
              <a:off x="414774" y="2900782"/>
              <a:ext cx="1034588" cy="978695"/>
              <a:chOff x="748949" y="1824441"/>
              <a:chExt cx="1034588" cy="978695"/>
            </a:xfrm>
          </p:grpSpPr>
          <p:sp>
            <p:nvSpPr>
              <p:cNvPr id="21" name="Oval 20"/>
              <p:cNvSpPr/>
              <p:nvPr/>
            </p:nvSpPr>
            <p:spPr>
              <a:xfrm>
                <a:off x="748949" y="1824441"/>
                <a:ext cx="365760" cy="36933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Straight Connector 21"/>
              <p:cNvCxnSpPr>
                <a:stCxn id="10" idx="1"/>
                <a:endCxn id="21" idx="4"/>
              </p:cNvCxnSpPr>
              <p:nvPr/>
            </p:nvCxnSpPr>
            <p:spPr>
              <a:xfrm flipH="1" flipV="1">
                <a:off x="931829" y="2193773"/>
                <a:ext cx="851708" cy="609363"/>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23" name="Group 22"/>
            <p:cNvGrpSpPr/>
            <p:nvPr/>
          </p:nvGrpSpPr>
          <p:grpSpPr>
            <a:xfrm>
              <a:off x="1043539" y="3879477"/>
              <a:ext cx="405823" cy="2304577"/>
              <a:chOff x="668343" y="735284"/>
              <a:chExt cx="405823" cy="2304577"/>
            </a:xfrm>
          </p:grpSpPr>
          <p:sp>
            <p:nvSpPr>
              <p:cNvPr id="24" name="Oval 23"/>
              <p:cNvSpPr/>
              <p:nvPr/>
            </p:nvSpPr>
            <p:spPr>
              <a:xfrm>
                <a:off x="668343" y="2670529"/>
                <a:ext cx="365760" cy="36933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 name="Straight Connector 24"/>
              <p:cNvCxnSpPr>
                <a:stCxn id="10" idx="1"/>
                <a:endCxn id="24" idx="0"/>
              </p:cNvCxnSpPr>
              <p:nvPr/>
            </p:nvCxnSpPr>
            <p:spPr>
              <a:xfrm flipH="1">
                <a:off x="851223" y="735284"/>
                <a:ext cx="222943" cy="1935245"/>
              </a:xfrm>
              <a:prstGeom prst="line">
                <a:avLst/>
              </a:prstGeom>
            </p:spPr>
            <p:style>
              <a:lnRef idx="2">
                <a:schemeClr val="accent1"/>
              </a:lnRef>
              <a:fillRef idx="0">
                <a:schemeClr val="accent1"/>
              </a:fillRef>
              <a:effectRef idx="1">
                <a:schemeClr val="accent1"/>
              </a:effectRef>
              <a:fontRef idx="minor">
                <a:schemeClr val="tx1"/>
              </a:fontRef>
            </p:style>
          </p:cxnSp>
        </p:grpSp>
        <p:sp>
          <p:nvSpPr>
            <p:cNvPr id="26" name="Striped Right Arrow 25"/>
            <p:cNvSpPr/>
            <p:nvPr/>
          </p:nvSpPr>
          <p:spPr>
            <a:xfrm>
              <a:off x="2504437" y="3749776"/>
              <a:ext cx="1214880" cy="567302"/>
            </a:xfrm>
            <a:prstGeom prst="stripedRightArrow">
              <a:avLst>
                <a:gd name="adj1" fmla="val 35710"/>
                <a:gd name="adj2" fmla="val 73817"/>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7" name="Striped Right Arrow 26"/>
            <p:cNvSpPr/>
            <p:nvPr/>
          </p:nvSpPr>
          <p:spPr>
            <a:xfrm>
              <a:off x="5610945" y="3754308"/>
              <a:ext cx="1860536" cy="567302"/>
            </a:xfrm>
            <a:prstGeom prst="stripedRightArrow">
              <a:avLst>
                <a:gd name="adj1" fmla="val 35710"/>
                <a:gd name="adj2" fmla="val 73817"/>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grpSp>
      <p:sp>
        <p:nvSpPr>
          <p:cNvPr id="30" name="TextBox 29"/>
          <p:cNvSpPr txBox="1"/>
          <p:nvPr/>
        </p:nvSpPr>
        <p:spPr>
          <a:xfrm>
            <a:off x="5554772" y="3944043"/>
            <a:ext cx="1622860" cy="461665"/>
          </a:xfrm>
          <a:prstGeom prst="rect">
            <a:avLst/>
          </a:prstGeom>
          <a:noFill/>
        </p:spPr>
        <p:txBody>
          <a:bodyPr wrap="none" rtlCol="0">
            <a:spAutoFit/>
          </a:bodyPr>
          <a:lstStyle/>
          <a:p>
            <a:r>
              <a:rPr lang="en-US" sz="2400" dirty="0" smtClean="0"/>
              <a:t>8 GB / hour</a:t>
            </a:r>
            <a:endParaRPr lang="en-US" sz="2400" dirty="0"/>
          </a:p>
        </p:txBody>
      </p:sp>
      <p:sp>
        <p:nvSpPr>
          <p:cNvPr id="31" name="Striped Right Arrow 30"/>
          <p:cNvSpPr/>
          <p:nvPr/>
        </p:nvSpPr>
        <p:spPr>
          <a:xfrm rot="9043914">
            <a:off x="5251076" y="5732425"/>
            <a:ext cx="2189139" cy="530621"/>
          </a:xfrm>
          <a:prstGeom prst="stripedRightArrow">
            <a:avLst>
              <a:gd name="adj1" fmla="val 35710"/>
              <a:gd name="adj2" fmla="val 73817"/>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32" name="TextBox 31"/>
          <p:cNvSpPr txBox="1"/>
          <p:nvPr/>
        </p:nvSpPr>
        <p:spPr>
          <a:xfrm rot="19865085">
            <a:off x="5473473" y="5395999"/>
            <a:ext cx="1894494" cy="369332"/>
          </a:xfrm>
          <a:prstGeom prst="rect">
            <a:avLst/>
          </a:prstGeom>
          <a:noFill/>
        </p:spPr>
        <p:txBody>
          <a:bodyPr wrap="none" rtlCol="0">
            <a:spAutoFit/>
          </a:bodyPr>
          <a:lstStyle/>
          <a:p>
            <a:r>
              <a:rPr lang="en-US" dirty="0" smtClean="0"/>
              <a:t>Complex Analytics</a:t>
            </a:r>
            <a:endParaRPr lang="en-US" dirty="0"/>
          </a:p>
        </p:txBody>
      </p:sp>
    </p:spTree>
    <p:extLst>
      <p:ext uri="{BB962C8B-B14F-4D97-AF65-F5344CB8AC3E}">
        <p14:creationId xmlns:p14="http://schemas.microsoft.com/office/powerpoint/2010/main" val="25511048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Tried PostgreSQL…</a:t>
            </a:r>
            <a:endParaRPr lang="en-US" dirty="0"/>
          </a:p>
        </p:txBody>
      </p:sp>
      <p:sp>
        <p:nvSpPr>
          <p:cNvPr id="3" name="Content Placeholder 2"/>
          <p:cNvSpPr txBox="1">
            <a:spLocks/>
          </p:cNvSpPr>
          <p:nvPr/>
        </p:nvSpPr>
        <p:spPr>
          <a:xfrm>
            <a:off x="457200" y="1805925"/>
            <a:ext cx="7986056" cy="411451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Advantages:</a:t>
            </a:r>
          </a:p>
          <a:p>
            <a:pPr lvl="1"/>
            <a:r>
              <a:rPr lang="en-US" dirty="0" smtClean="0"/>
              <a:t>Reliable, tested and scalable</a:t>
            </a:r>
          </a:p>
          <a:p>
            <a:pPr lvl="1"/>
            <a:r>
              <a:rPr lang="en-US" dirty="0" smtClean="0"/>
              <a:t>Relational =&gt; complex queries =&gt; analytics</a:t>
            </a:r>
          </a:p>
          <a:p>
            <a:r>
              <a:rPr lang="en-US" dirty="0" smtClean="0"/>
              <a:t>Problems:</a:t>
            </a:r>
          </a:p>
          <a:p>
            <a:pPr lvl="1"/>
            <a:r>
              <a:rPr lang="en-US" dirty="0" smtClean="0"/>
              <a:t>Performance problems reading while writing at a high rate; real-time event detection suffers</a:t>
            </a:r>
          </a:p>
          <a:p>
            <a:pPr lvl="1"/>
            <a:r>
              <a:rPr lang="en-US" dirty="0" smtClean="0"/>
              <a:t>‘COPY FROM’ doesn’t permit horizontal scaling</a:t>
            </a:r>
          </a:p>
        </p:txBody>
      </p:sp>
      <p:sp>
        <p:nvSpPr>
          <p:cNvPr id="4" name="TextBox 3"/>
          <p:cNvSpPr txBox="1"/>
          <p:nvPr/>
        </p:nvSpPr>
        <p:spPr>
          <a:xfrm>
            <a:off x="2208060" y="196801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66640839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 How can we decrease I/O load?</a:t>
            </a:r>
            <a:endParaRPr lang="en-US" dirty="0"/>
          </a:p>
        </p:txBody>
      </p:sp>
    </p:spTree>
    <p:extLst>
      <p:ext uri="{BB962C8B-B14F-4D97-AF65-F5344CB8AC3E}">
        <p14:creationId xmlns:p14="http://schemas.microsoft.com/office/powerpoint/2010/main" val="317720607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 How can we decrease I/O load?</a:t>
            </a:r>
            <a:endParaRPr lang="en-US" dirty="0"/>
          </a:p>
        </p:txBody>
      </p:sp>
      <p:sp>
        <p:nvSpPr>
          <p:cNvPr id="3" name="Content Placeholder 2"/>
          <p:cNvSpPr txBox="1">
            <a:spLocks/>
          </p:cNvSpPr>
          <p:nvPr/>
        </p:nvSpPr>
        <p:spPr>
          <a:xfrm>
            <a:off x="457200" y="1746269"/>
            <a:ext cx="7986056" cy="156706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3600" dirty="0" smtClean="0"/>
              <a:t>A: Read and write collected data directly from memory</a:t>
            </a:r>
            <a:endParaRPr lang="en-US" sz="3600" dirty="0"/>
          </a:p>
        </p:txBody>
      </p:sp>
      <p:pic>
        <p:nvPicPr>
          <p:cNvPr id="6" name="Picture 5"/>
          <p:cNvPicPr>
            <a:picLocks noChangeAspect="1"/>
          </p:cNvPicPr>
          <p:nvPr/>
        </p:nvPicPr>
        <p:blipFill>
          <a:blip r:embed="rId3"/>
          <a:stretch>
            <a:fillRect/>
          </a:stretch>
        </p:blipFill>
        <p:spPr>
          <a:xfrm>
            <a:off x="2707583" y="3314498"/>
            <a:ext cx="3683421" cy="2762566"/>
          </a:xfrm>
          <a:prstGeom prst="rect">
            <a:avLst/>
          </a:prstGeom>
          <a:effectLst>
            <a:softEdge rad="139700"/>
          </a:effectLst>
        </p:spPr>
      </p:pic>
    </p:spTree>
    <p:extLst>
      <p:ext uri="{BB962C8B-B14F-4D97-AF65-F5344CB8AC3E}">
        <p14:creationId xmlns:p14="http://schemas.microsoft.com/office/powerpoint/2010/main" val="220491959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 Redis</a:t>
            </a:r>
            <a:endParaRPr lang="en-US" dirty="0"/>
          </a:p>
        </p:txBody>
      </p:sp>
      <p:sp>
        <p:nvSpPr>
          <p:cNvPr id="3" name="Content Placeholder 2"/>
          <p:cNvSpPr txBox="1">
            <a:spLocks/>
          </p:cNvSpPr>
          <p:nvPr/>
        </p:nvSpPr>
        <p:spPr>
          <a:xfrm>
            <a:off x="591837" y="4525840"/>
            <a:ext cx="7904307" cy="186437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smtClean="0"/>
              <a:t>Commonly used as a web application cache or pub/sub server</a:t>
            </a:r>
          </a:p>
        </p:txBody>
      </p:sp>
      <p:pic>
        <p:nvPicPr>
          <p:cNvPr id="4" name="Picture 3"/>
          <p:cNvPicPr>
            <a:picLocks noChangeAspect="1"/>
          </p:cNvPicPr>
          <p:nvPr/>
        </p:nvPicPr>
        <p:blipFill>
          <a:blip r:embed="rId2"/>
          <a:stretch>
            <a:fillRect/>
          </a:stretch>
        </p:blipFill>
        <p:spPr>
          <a:xfrm>
            <a:off x="5120910" y="905748"/>
            <a:ext cx="3911600" cy="3302000"/>
          </a:xfrm>
          <a:prstGeom prst="rect">
            <a:avLst/>
          </a:prstGeom>
        </p:spPr>
      </p:pic>
      <p:sp>
        <p:nvSpPr>
          <p:cNvPr id="5" name="Content Placeholder 2"/>
          <p:cNvSpPr txBox="1">
            <a:spLocks/>
          </p:cNvSpPr>
          <p:nvPr/>
        </p:nvSpPr>
        <p:spPr>
          <a:xfrm>
            <a:off x="609600" y="2138367"/>
            <a:ext cx="4511310" cy="14282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600" b="1" dirty="0" smtClean="0"/>
              <a:t>Redis</a:t>
            </a:r>
            <a:r>
              <a:rPr lang="en-US" dirty="0" smtClean="0"/>
              <a:t> is an in-memory </a:t>
            </a:r>
            <a:r>
              <a:rPr lang="en-US" dirty="0" err="1" smtClean="0"/>
              <a:t>NoSQL</a:t>
            </a:r>
            <a:r>
              <a:rPr lang="en-US" dirty="0" smtClean="0"/>
              <a:t> database</a:t>
            </a:r>
          </a:p>
        </p:txBody>
      </p:sp>
    </p:spTree>
    <p:extLst>
      <p:ext uri="{BB962C8B-B14F-4D97-AF65-F5344CB8AC3E}">
        <p14:creationId xmlns:p14="http://schemas.microsoft.com/office/powerpoint/2010/main" val="131085761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Redis</a:t>
            </a:r>
            <a:endParaRPr lang="en-US" dirty="0"/>
          </a:p>
        </p:txBody>
      </p:sp>
      <p:sp>
        <p:nvSpPr>
          <p:cNvPr id="6" name="Content Placeholder 7"/>
          <p:cNvSpPr txBox="1">
            <a:spLocks/>
          </p:cNvSpPr>
          <p:nvPr/>
        </p:nvSpPr>
        <p:spPr>
          <a:xfrm>
            <a:off x="457200" y="1600200"/>
            <a:ext cx="82296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a:buFont typeface="Arial" pitchFamily="34" charset="0"/>
              <a:buChar char="•"/>
            </a:pPr>
            <a:r>
              <a:rPr lang="en-US" sz="3600" dirty="0"/>
              <a:t>Created in </a:t>
            </a:r>
            <a:r>
              <a:rPr lang="en-US" sz="3600" dirty="0" smtClean="0"/>
              <a:t>2009</a:t>
            </a:r>
          </a:p>
          <a:p>
            <a:r>
              <a:rPr lang="en-US" sz="3600" dirty="0" smtClean="0"/>
              <a:t>Fully In-memory key-value store</a:t>
            </a:r>
          </a:p>
          <a:p>
            <a:pPr lvl="1"/>
            <a:r>
              <a:rPr lang="en-US" dirty="0" smtClean="0"/>
              <a:t>Fast I/O: R/W operations are equally fast</a:t>
            </a:r>
          </a:p>
          <a:p>
            <a:pPr lvl="1"/>
            <a:r>
              <a:rPr lang="en-US" dirty="0" smtClean="0"/>
              <a:t>Advanced data structures</a:t>
            </a:r>
          </a:p>
          <a:p>
            <a:r>
              <a:rPr lang="en-US" dirty="0" smtClean="0"/>
              <a:t>Publish/Subscribe Functionality</a:t>
            </a:r>
          </a:p>
          <a:p>
            <a:pPr lvl="1"/>
            <a:r>
              <a:rPr lang="en-US" dirty="0" smtClean="0"/>
              <a:t>In addition to data store functions</a:t>
            </a:r>
          </a:p>
          <a:p>
            <a:pPr lvl="1"/>
            <a:r>
              <a:rPr lang="en-US" dirty="0" smtClean="0"/>
              <a:t>Separate from stored key-value data</a:t>
            </a:r>
          </a:p>
        </p:txBody>
      </p:sp>
    </p:spTree>
    <p:extLst>
      <p:ext uri="{BB962C8B-B14F-4D97-AF65-F5344CB8AC3E}">
        <p14:creationId xmlns:p14="http://schemas.microsoft.com/office/powerpoint/2010/main" val="194976301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Persistence</a:t>
            </a:r>
            <a:endParaRPr lang="en-US" dirty="0"/>
          </a:p>
        </p:txBody>
      </p:sp>
      <p:sp>
        <p:nvSpPr>
          <p:cNvPr id="3" name="Content Placeholder 7"/>
          <p:cNvSpPr txBox="1">
            <a:spLocks/>
          </p:cNvSpPr>
          <p:nvPr/>
        </p:nvSpPr>
        <p:spPr>
          <a:xfrm>
            <a:off x="457200" y="1600200"/>
            <a:ext cx="82296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Snapshotting</a:t>
            </a:r>
          </a:p>
          <a:p>
            <a:pPr lvl="1"/>
            <a:r>
              <a:rPr lang="en-US" dirty="0" smtClean="0"/>
              <a:t>Data is asynchronously transferred from memory to disk</a:t>
            </a:r>
          </a:p>
          <a:p>
            <a:r>
              <a:rPr lang="en-US" dirty="0" smtClean="0"/>
              <a:t>AOF (Append Only File)</a:t>
            </a:r>
          </a:p>
          <a:p>
            <a:pPr lvl="1"/>
            <a:r>
              <a:rPr lang="en-US" dirty="0"/>
              <a:t>Each modifying operation </a:t>
            </a:r>
            <a:r>
              <a:rPr lang="en-US" dirty="0" smtClean="0"/>
              <a:t>is written to a file</a:t>
            </a:r>
          </a:p>
          <a:p>
            <a:pPr lvl="1"/>
            <a:r>
              <a:rPr lang="en-US" dirty="0" smtClean="0"/>
              <a:t>Can recreate data store by replaying operations</a:t>
            </a:r>
          </a:p>
          <a:p>
            <a:pPr lvl="1"/>
            <a:r>
              <a:rPr lang="en-US" dirty="0" smtClean="0"/>
              <a:t>Without interrupting </a:t>
            </a:r>
            <a:r>
              <a:rPr lang="en-US" dirty="0"/>
              <a:t>service, will </a:t>
            </a:r>
            <a:r>
              <a:rPr lang="en-US" dirty="0" smtClean="0"/>
              <a:t>rebuild AOF as </a:t>
            </a:r>
            <a:r>
              <a:rPr lang="en-US" dirty="0"/>
              <a:t>the shortest sequence of commands needed to rebuild the current dataset in </a:t>
            </a:r>
            <a:r>
              <a:rPr lang="en-US" dirty="0" smtClean="0"/>
              <a:t>memory</a:t>
            </a:r>
          </a:p>
        </p:txBody>
      </p:sp>
    </p:spTree>
    <p:extLst>
      <p:ext uri="{BB962C8B-B14F-4D97-AF65-F5344CB8AC3E}">
        <p14:creationId xmlns:p14="http://schemas.microsoft.com/office/powerpoint/2010/main" val="28697703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Replication</a:t>
            </a:r>
            <a:endParaRPr lang="en-US" dirty="0"/>
          </a:p>
        </p:txBody>
      </p:sp>
      <p:sp>
        <p:nvSpPr>
          <p:cNvPr id="3" name="Content Placeholder 7"/>
          <p:cNvSpPr txBox="1">
            <a:spLocks/>
          </p:cNvSpPr>
          <p:nvPr/>
        </p:nvSpPr>
        <p:spPr>
          <a:xfrm>
            <a:off x="457200" y="1600200"/>
            <a:ext cx="82296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a:p>
            <a:pPr lvl="1"/>
            <a:endParaRPr lang="en-US" dirty="0" smtClean="0"/>
          </a:p>
        </p:txBody>
      </p:sp>
      <p:sp>
        <p:nvSpPr>
          <p:cNvPr id="4" name="Content Placeholder 7"/>
          <p:cNvSpPr txBox="1">
            <a:spLocks/>
          </p:cNvSpPr>
          <p:nvPr/>
        </p:nvSpPr>
        <p:spPr>
          <a:xfrm>
            <a:off x="609600" y="1752600"/>
            <a:ext cx="82296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err="1" smtClean="0"/>
              <a:t>Redis</a:t>
            </a:r>
            <a:r>
              <a:rPr lang="en-US" dirty="0" smtClean="0"/>
              <a:t> supports master-slave replication</a:t>
            </a:r>
          </a:p>
          <a:p>
            <a:r>
              <a:rPr lang="en-US" dirty="0" smtClean="0"/>
              <a:t>Master-slave replication can be chained</a:t>
            </a:r>
          </a:p>
          <a:p>
            <a:r>
              <a:rPr lang="en-US" dirty="0" smtClean="0"/>
              <a:t>Be careful: </a:t>
            </a:r>
          </a:p>
          <a:p>
            <a:pPr lvl="1"/>
            <a:r>
              <a:rPr lang="en-US" dirty="0" smtClean="0"/>
              <a:t>Slaves are writeable!</a:t>
            </a:r>
          </a:p>
          <a:p>
            <a:pPr lvl="1"/>
            <a:r>
              <a:rPr lang="en-US" dirty="0" smtClean="0"/>
              <a:t>Potential for data inconsistency</a:t>
            </a:r>
            <a:endParaRPr lang="en-US" dirty="0"/>
          </a:p>
          <a:p>
            <a:r>
              <a:rPr lang="en-US" dirty="0" smtClean="0"/>
              <a:t>Fully compatible with Pub/Sub features</a:t>
            </a:r>
          </a:p>
        </p:txBody>
      </p:sp>
    </p:spTree>
    <p:extLst>
      <p:ext uri="{BB962C8B-B14F-4D97-AF65-F5344CB8AC3E}">
        <p14:creationId xmlns:p14="http://schemas.microsoft.com/office/powerpoint/2010/main" val="4368918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Redis Features Advanced Data Structures</a:t>
            </a:r>
            <a:endParaRPr lang="en-US" dirty="0"/>
          </a:p>
        </p:txBody>
      </p:sp>
      <p:sp>
        <p:nvSpPr>
          <p:cNvPr id="5" name="TextBox 4"/>
          <p:cNvSpPr txBox="1"/>
          <p:nvPr/>
        </p:nvSpPr>
        <p:spPr>
          <a:xfrm>
            <a:off x="637737" y="2255170"/>
            <a:ext cx="608159" cy="461665"/>
          </a:xfrm>
          <a:prstGeom prst="rect">
            <a:avLst/>
          </a:prstGeom>
          <a:noFill/>
        </p:spPr>
        <p:txBody>
          <a:bodyPr wrap="none" rtlCol="0">
            <a:spAutoFit/>
          </a:bodyPr>
          <a:lstStyle/>
          <a:p>
            <a:r>
              <a:rPr lang="en-US" sz="2400" dirty="0" smtClean="0"/>
              <a:t>List</a:t>
            </a:r>
            <a:endParaRPr lang="en-US" dirty="0"/>
          </a:p>
        </p:txBody>
      </p:sp>
      <p:sp>
        <p:nvSpPr>
          <p:cNvPr id="7" name="TextBox 6"/>
          <p:cNvSpPr txBox="1"/>
          <p:nvPr/>
        </p:nvSpPr>
        <p:spPr>
          <a:xfrm>
            <a:off x="2584832" y="2267252"/>
            <a:ext cx="582311" cy="461665"/>
          </a:xfrm>
          <a:prstGeom prst="rect">
            <a:avLst/>
          </a:prstGeom>
          <a:noFill/>
        </p:spPr>
        <p:txBody>
          <a:bodyPr wrap="none" rtlCol="0">
            <a:spAutoFit/>
          </a:bodyPr>
          <a:lstStyle/>
          <a:p>
            <a:r>
              <a:rPr lang="en-US" sz="2400" dirty="0" smtClean="0"/>
              <a:t>Set</a:t>
            </a:r>
            <a:endParaRPr lang="en-US" dirty="0"/>
          </a:p>
        </p:txBody>
      </p:sp>
      <p:sp>
        <p:nvSpPr>
          <p:cNvPr id="8" name="TextBox 7"/>
          <p:cNvSpPr txBox="1"/>
          <p:nvPr/>
        </p:nvSpPr>
        <p:spPr>
          <a:xfrm>
            <a:off x="4458661" y="2255170"/>
            <a:ext cx="1480844" cy="461665"/>
          </a:xfrm>
          <a:prstGeom prst="rect">
            <a:avLst/>
          </a:prstGeom>
          <a:noFill/>
        </p:spPr>
        <p:txBody>
          <a:bodyPr wrap="none" rtlCol="0">
            <a:spAutoFit/>
          </a:bodyPr>
          <a:lstStyle/>
          <a:p>
            <a:r>
              <a:rPr lang="en-US" sz="2400" dirty="0" smtClean="0"/>
              <a:t>Sorted Set</a:t>
            </a:r>
            <a:endParaRPr lang="en-US" dirty="0"/>
          </a:p>
        </p:txBody>
      </p:sp>
      <p:sp>
        <p:nvSpPr>
          <p:cNvPr id="9" name="TextBox 8"/>
          <p:cNvSpPr txBox="1"/>
          <p:nvPr/>
        </p:nvSpPr>
        <p:spPr>
          <a:xfrm>
            <a:off x="7355540" y="2247653"/>
            <a:ext cx="805930" cy="461665"/>
          </a:xfrm>
          <a:prstGeom prst="rect">
            <a:avLst/>
          </a:prstGeom>
          <a:noFill/>
        </p:spPr>
        <p:txBody>
          <a:bodyPr wrap="none" rtlCol="0">
            <a:spAutoFit/>
          </a:bodyPr>
          <a:lstStyle/>
          <a:p>
            <a:r>
              <a:rPr lang="en-US" sz="2400" dirty="0" smtClean="0"/>
              <a:t>Hash</a:t>
            </a:r>
            <a:endParaRPr lang="en-US" dirty="0"/>
          </a:p>
        </p:txBody>
      </p:sp>
      <p:sp>
        <p:nvSpPr>
          <p:cNvPr id="10" name="TextBox 9"/>
          <p:cNvSpPr txBox="1"/>
          <p:nvPr/>
        </p:nvSpPr>
        <p:spPr>
          <a:xfrm>
            <a:off x="366154" y="5725309"/>
            <a:ext cx="1292208" cy="400110"/>
          </a:xfrm>
          <a:prstGeom prst="rect">
            <a:avLst/>
          </a:prstGeom>
          <a:noFill/>
        </p:spPr>
        <p:txBody>
          <a:bodyPr wrap="square" rtlCol="0">
            <a:spAutoFit/>
          </a:bodyPr>
          <a:lstStyle/>
          <a:p>
            <a:r>
              <a:rPr lang="en-US" sz="2000" dirty="0" smtClean="0"/>
              <a:t>[A, B, C, D]</a:t>
            </a:r>
            <a:endParaRPr lang="en-US" sz="2000" dirty="0"/>
          </a:p>
        </p:txBody>
      </p:sp>
      <p:grpSp>
        <p:nvGrpSpPr>
          <p:cNvPr id="20" name="Group 19"/>
          <p:cNvGrpSpPr/>
          <p:nvPr/>
        </p:nvGrpSpPr>
        <p:grpSpPr>
          <a:xfrm>
            <a:off x="637737" y="3138679"/>
            <a:ext cx="830042" cy="2070846"/>
            <a:chOff x="783675" y="3408710"/>
            <a:chExt cx="830042" cy="2070846"/>
          </a:xfrm>
        </p:grpSpPr>
        <p:sp>
          <p:nvSpPr>
            <p:cNvPr id="3" name="Rectangle 2"/>
            <p:cNvSpPr/>
            <p:nvPr/>
          </p:nvSpPr>
          <p:spPr>
            <a:xfrm>
              <a:off x="783675" y="3408710"/>
              <a:ext cx="830042" cy="40102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600" dirty="0" smtClean="0"/>
                <a:t>“A”</a:t>
              </a:r>
              <a:endParaRPr lang="en-US" sz="1600" dirty="0"/>
            </a:p>
          </p:txBody>
        </p:sp>
        <p:sp>
          <p:nvSpPr>
            <p:cNvPr id="11" name="Rectangle 10"/>
            <p:cNvSpPr/>
            <p:nvPr/>
          </p:nvSpPr>
          <p:spPr>
            <a:xfrm>
              <a:off x="783675" y="3962135"/>
              <a:ext cx="830042" cy="40102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600" dirty="0" smtClean="0"/>
                <a:t>“B”</a:t>
              </a:r>
              <a:endParaRPr lang="en-US" sz="1600" dirty="0"/>
            </a:p>
          </p:txBody>
        </p:sp>
        <p:sp>
          <p:nvSpPr>
            <p:cNvPr id="12" name="Rectangle 11"/>
            <p:cNvSpPr/>
            <p:nvPr/>
          </p:nvSpPr>
          <p:spPr>
            <a:xfrm>
              <a:off x="783675" y="4525106"/>
              <a:ext cx="830042" cy="40102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600" dirty="0" smtClean="0"/>
                <a:t>“C”</a:t>
              </a:r>
              <a:endParaRPr lang="en-US" sz="1600" dirty="0"/>
            </a:p>
          </p:txBody>
        </p:sp>
        <p:cxnSp>
          <p:nvCxnSpPr>
            <p:cNvPr id="15" name="Straight Connector 14"/>
            <p:cNvCxnSpPr>
              <a:stCxn id="3" idx="2"/>
              <a:endCxn id="11" idx="0"/>
            </p:cNvCxnSpPr>
            <p:nvPr/>
          </p:nvCxnSpPr>
          <p:spPr>
            <a:xfrm>
              <a:off x="1198696" y="3809735"/>
              <a:ext cx="0" cy="152400"/>
            </a:xfrm>
            <a:prstGeom prst="line">
              <a:avLst/>
            </a:prstGeom>
            <a:ln w="57150">
              <a:solidFill>
                <a:schemeClr val="tx1">
                  <a:lumMod val="95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a:stCxn id="11" idx="2"/>
              <a:endCxn id="12" idx="0"/>
            </p:cNvCxnSpPr>
            <p:nvPr/>
          </p:nvCxnSpPr>
          <p:spPr>
            <a:xfrm>
              <a:off x="1198696" y="4363160"/>
              <a:ext cx="0" cy="161946"/>
            </a:xfrm>
            <a:prstGeom prst="line">
              <a:avLst/>
            </a:prstGeom>
            <a:ln w="57150">
              <a:solidFill>
                <a:schemeClr val="tx1">
                  <a:lumMod val="95000"/>
                </a:schemeClr>
              </a:solidFill>
            </a:ln>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783675" y="5078531"/>
              <a:ext cx="830042" cy="40102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600" dirty="0" smtClean="0"/>
                <a:t>“D”</a:t>
              </a:r>
              <a:endParaRPr lang="en-US" sz="1600" dirty="0"/>
            </a:p>
          </p:txBody>
        </p:sp>
        <p:cxnSp>
          <p:nvCxnSpPr>
            <p:cNvPr id="19" name="Straight Connector 18"/>
            <p:cNvCxnSpPr>
              <a:endCxn id="18" idx="0"/>
            </p:cNvCxnSpPr>
            <p:nvPr/>
          </p:nvCxnSpPr>
          <p:spPr>
            <a:xfrm>
              <a:off x="1198696" y="4916585"/>
              <a:ext cx="0" cy="161946"/>
            </a:xfrm>
            <a:prstGeom prst="line">
              <a:avLst/>
            </a:prstGeom>
            <a:ln w="57150">
              <a:solidFill>
                <a:schemeClr val="tx1">
                  <a:lumMod val="95000"/>
                </a:schemeClr>
              </a:solidFill>
            </a:ln>
          </p:spPr>
          <p:style>
            <a:lnRef idx="2">
              <a:schemeClr val="accent1"/>
            </a:lnRef>
            <a:fillRef idx="0">
              <a:schemeClr val="accent1"/>
            </a:fillRef>
            <a:effectRef idx="1">
              <a:schemeClr val="accent1"/>
            </a:effectRef>
            <a:fontRef idx="minor">
              <a:schemeClr val="tx1"/>
            </a:fontRef>
          </p:style>
        </p:cxnSp>
      </p:grpSp>
      <p:grpSp>
        <p:nvGrpSpPr>
          <p:cNvPr id="26" name="Group 25"/>
          <p:cNvGrpSpPr/>
          <p:nvPr/>
        </p:nvGrpSpPr>
        <p:grpSpPr>
          <a:xfrm>
            <a:off x="1922912" y="3007200"/>
            <a:ext cx="1967202" cy="2156156"/>
            <a:chOff x="2312780" y="3408710"/>
            <a:chExt cx="1967202" cy="2156156"/>
          </a:xfrm>
        </p:grpSpPr>
        <p:sp>
          <p:nvSpPr>
            <p:cNvPr id="21" name="Oval 20"/>
            <p:cNvSpPr/>
            <p:nvPr/>
          </p:nvSpPr>
          <p:spPr>
            <a:xfrm>
              <a:off x="2312780" y="3408710"/>
              <a:ext cx="1967202" cy="2156156"/>
            </a:xfrm>
            <a:prstGeom prst="ellipse">
              <a:avLst/>
            </a:prstGeom>
            <a:solidFill>
              <a:schemeClr val="accent1">
                <a:alpha val="63000"/>
              </a:schemeClr>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2706252" y="4280098"/>
              <a:ext cx="536895" cy="53687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D</a:t>
              </a:r>
              <a:endParaRPr lang="en-US" dirty="0"/>
            </a:p>
          </p:txBody>
        </p:sp>
        <p:sp>
          <p:nvSpPr>
            <p:cNvPr id="23" name="Oval 22"/>
            <p:cNvSpPr/>
            <p:nvPr/>
          </p:nvSpPr>
          <p:spPr>
            <a:xfrm>
              <a:off x="3365657" y="4793541"/>
              <a:ext cx="536895" cy="53687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C</a:t>
              </a:r>
              <a:endParaRPr lang="en-US" dirty="0"/>
            </a:p>
          </p:txBody>
        </p:sp>
        <p:sp>
          <p:nvSpPr>
            <p:cNvPr id="24" name="Oval 23"/>
            <p:cNvSpPr/>
            <p:nvPr/>
          </p:nvSpPr>
          <p:spPr>
            <a:xfrm>
              <a:off x="3474639" y="4011663"/>
              <a:ext cx="536895" cy="53687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B</a:t>
              </a:r>
              <a:endParaRPr lang="en-US" dirty="0"/>
            </a:p>
          </p:txBody>
        </p:sp>
        <p:sp>
          <p:nvSpPr>
            <p:cNvPr id="25" name="Oval 24"/>
            <p:cNvSpPr/>
            <p:nvPr/>
          </p:nvSpPr>
          <p:spPr>
            <a:xfrm>
              <a:off x="2828762" y="3626799"/>
              <a:ext cx="536895" cy="53687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A</a:t>
              </a:r>
              <a:endParaRPr lang="en-US" dirty="0"/>
            </a:p>
          </p:txBody>
        </p:sp>
      </p:grpSp>
      <p:sp>
        <p:nvSpPr>
          <p:cNvPr id="27" name="Oval 26"/>
          <p:cNvSpPr/>
          <p:nvPr/>
        </p:nvSpPr>
        <p:spPr>
          <a:xfrm>
            <a:off x="4870657" y="2918177"/>
            <a:ext cx="712977" cy="53687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A:3</a:t>
            </a:r>
            <a:endParaRPr lang="en-US" dirty="0"/>
          </a:p>
        </p:txBody>
      </p:sp>
      <p:sp>
        <p:nvSpPr>
          <p:cNvPr id="28" name="Oval 27"/>
          <p:cNvSpPr/>
          <p:nvPr/>
        </p:nvSpPr>
        <p:spPr>
          <a:xfrm>
            <a:off x="4315146" y="3587443"/>
            <a:ext cx="769838" cy="53687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C:1</a:t>
            </a:r>
            <a:endParaRPr lang="en-US" dirty="0"/>
          </a:p>
        </p:txBody>
      </p:sp>
      <p:sp>
        <p:nvSpPr>
          <p:cNvPr id="29" name="Oval 28"/>
          <p:cNvSpPr/>
          <p:nvPr/>
        </p:nvSpPr>
        <p:spPr>
          <a:xfrm>
            <a:off x="4855066" y="4306468"/>
            <a:ext cx="750543" cy="53687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D:2</a:t>
            </a:r>
            <a:endParaRPr lang="en-US" dirty="0"/>
          </a:p>
        </p:txBody>
      </p:sp>
      <p:sp>
        <p:nvSpPr>
          <p:cNvPr id="30" name="Oval 29"/>
          <p:cNvSpPr/>
          <p:nvPr/>
        </p:nvSpPr>
        <p:spPr>
          <a:xfrm>
            <a:off x="5479221" y="3587443"/>
            <a:ext cx="723862" cy="53687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B:4</a:t>
            </a:r>
            <a:endParaRPr lang="en-US" dirty="0"/>
          </a:p>
        </p:txBody>
      </p:sp>
      <p:cxnSp>
        <p:nvCxnSpPr>
          <p:cNvPr id="32" name="Straight Arrow Connector 31"/>
          <p:cNvCxnSpPr>
            <a:stCxn id="27" idx="5"/>
            <a:endCxn id="30" idx="1"/>
          </p:cNvCxnSpPr>
          <p:nvPr/>
        </p:nvCxnSpPr>
        <p:spPr>
          <a:xfrm>
            <a:off x="5479221" y="3376424"/>
            <a:ext cx="106007" cy="28964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27" idx="3"/>
            <a:endCxn id="28" idx="0"/>
          </p:cNvCxnSpPr>
          <p:nvPr/>
        </p:nvCxnSpPr>
        <p:spPr>
          <a:xfrm flipH="1">
            <a:off x="4700065" y="3376424"/>
            <a:ext cx="275005" cy="21101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28" idx="4"/>
            <a:endCxn id="29" idx="1"/>
          </p:cNvCxnSpPr>
          <p:nvPr/>
        </p:nvCxnSpPr>
        <p:spPr>
          <a:xfrm>
            <a:off x="4700065" y="4124313"/>
            <a:ext cx="264915" cy="26077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2" name="TextBox 61"/>
          <p:cNvSpPr txBox="1"/>
          <p:nvPr/>
        </p:nvSpPr>
        <p:spPr>
          <a:xfrm>
            <a:off x="2275884" y="5725081"/>
            <a:ext cx="1305282" cy="400110"/>
          </a:xfrm>
          <a:prstGeom prst="rect">
            <a:avLst/>
          </a:prstGeom>
          <a:noFill/>
        </p:spPr>
        <p:txBody>
          <a:bodyPr wrap="square" rtlCol="0">
            <a:spAutoFit/>
          </a:bodyPr>
          <a:lstStyle/>
          <a:p>
            <a:r>
              <a:rPr lang="en-US" sz="2000" dirty="0" smtClean="0"/>
              <a:t>{A, B, C, D}</a:t>
            </a:r>
            <a:endParaRPr lang="en-US" sz="2000" dirty="0"/>
          </a:p>
        </p:txBody>
      </p:sp>
      <p:sp>
        <p:nvSpPr>
          <p:cNvPr id="63" name="TextBox 62"/>
          <p:cNvSpPr txBox="1"/>
          <p:nvPr/>
        </p:nvSpPr>
        <p:spPr>
          <a:xfrm>
            <a:off x="4140866" y="5725309"/>
            <a:ext cx="2198139" cy="400110"/>
          </a:xfrm>
          <a:prstGeom prst="rect">
            <a:avLst/>
          </a:prstGeom>
          <a:noFill/>
        </p:spPr>
        <p:txBody>
          <a:bodyPr wrap="square" rtlCol="0">
            <a:spAutoFit/>
          </a:bodyPr>
          <a:lstStyle/>
          <a:p>
            <a:r>
              <a:rPr lang="en-US" sz="2000" dirty="0" smtClean="0"/>
              <a:t>{C:1, D:2, A:3, D:4}</a:t>
            </a:r>
            <a:endParaRPr lang="en-US" sz="2000" dirty="0"/>
          </a:p>
        </p:txBody>
      </p:sp>
      <p:grpSp>
        <p:nvGrpSpPr>
          <p:cNvPr id="81" name="Group 80"/>
          <p:cNvGrpSpPr/>
          <p:nvPr/>
        </p:nvGrpSpPr>
        <p:grpSpPr>
          <a:xfrm>
            <a:off x="7817043" y="3015051"/>
            <a:ext cx="222199" cy="1935873"/>
            <a:chOff x="7857258" y="3285082"/>
            <a:chExt cx="222199" cy="1935873"/>
          </a:xfrm>
        </p:grpSpPr>
        <p:sp>
          <p:nvSpPr>
            <p:cNvPr id="65" name="Rectangle 64"/>
            <p:cNvSpPr/>
            <p:nvPr/>
          </p:nvSpPr>
          <p:spPr>
            <a:xfrm>
              <a:off x="7857258" y="3285082"/>
              <a:ext cx="216823" cy="21808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7857794" y="3767886"/>
              <a:ext cx="216823" cy="21808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7857258" y="3528435"/>
              <a:ext cx="216823" cy="21808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p:cNvSpPr/>
            <p:nvPr/>
          </p:nvSpPr>
          <p:spPr>
            <a:xfrm>
              <a:off x="7859946" y="4016163"/>
              <a:ext cx="216823" cy="21808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p:cNvSpPr/>
            <p:nvPr/>
          </p:nvSpPr>
          <p:spPr>
            <a:xfrm>
              <a:off x="7859946" y="4271785"/>
              <a:ext cx="216823" cy="21808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p:nvSpPr>
          <p:spPr>
            <a:xfrm>
              <a:off x="7860482" y="4754589"/>
              <a:ext cx="216823" cy="21808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ectangle 70"/>
            <p:cNvSpPr/>
            <p:nvPr/>
          </p:nvSpPr>
          <p:spPr>
            <a:xfrm>
              <a:off x="7859946" y="4515138"/>
              <a:ext cx="216823" cy="21808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p:cNvSpPr/>
            <p:nvPr/>
          </p:nvSpPr>
          <p:spPr>
            <a:xfrm>
              <a:off x="7862634" y="5002866"/>
              <a:ext cx="216823" cy="21808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3" name="Rectangle 72"/>
          <p:cNvSpPr/>
          <p:nvPr/>
        </p:nvSpPr>
        <p:spPr>
          <a:xfrm>
            <a:off x="8312982" y="2951559"/>
            <a:ext cx="455759" cy="42486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smtClean="0"/>
              <a:t>“A”</a:t>
            </a:r>
            <a:endParaRPr lang="en-US" sz="1400" dirty="0"/>
          </a:p>
        </p:txBody>
      </p:sp>
      <p:sp>
        <p:nvSpPr>
          <p:cNvPr id="74" name="Rectangle 73"/>
          <p:cNvSpPr/>
          <p:nvPr/>
        </p:nvSpPr>
        <p:spPr>
          <a:xfrm>
            <a:off x="8312982" y="3557577"/>
            <a:ext cx="455759" cy="42486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smtClean="0"/>
              <a:t>“B”</a:t>
            </a:r>
            <a:endParaRPr lang="en-US" sz="1400" dirty="0"/>
          </a:p>
        </p:txBody>
      </p:sp>
      <p:sp>
        <p:nvSpPr>
          <p:cNvPr id="75" name="Rectangle 74"/>
          <p:cNvSpPr/>
          <p:nvPr/>
        </p:nvSpPr>
        <p:spPr>
          <a:xfrm>
            <a:off x="8312982" y="4131447"/>
            <a:ext cx="455759" cy="42486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smtClean="0"/>
              <a:t>“C”</a:t>
            </a:r>
            <a:endParaRPr lang="en-US" sz="1400" dirty="0"/>
          </a:p>
        </p:txBody>
      </p:sp>
      <p:sp>
        <p:nvSpPr>
          <p:cNvPr id="76" name="Rectangle 75"/>
          <p:cNvSpPr/>
          <p:nvPr/>
        </p:nvSpPr>
        <p:spPr>
          <a:xfrm>
            <a:off x="8312982" y="4738491"/>
            <a:ext cx="455759" cy="42486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smtClean="0"/>
              <a:t>“D”</a:t>
            </a:r>
            <a:endParaRPr lang="en-US" sz="1400" dirty="0"/>
          </a:p>
        </p:txBody>
      </p:sp>
      <p:sp>
        <p:nvSpPr>
          <p:cNvPr id="77" name="Rectangle 76"/>
          <p:cNvSpPr/>
          <p:nvPr/>
        </p:nvSpPr>
        <p:spPr>
          <a:xfrm>
            <a:off x="6663367" y="2981197"/>
            <a:ext cx="820806" cy="314963"/>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field1</a:t>
            </a:r>
            <a:endParaRPr lang="en-US" dirty="0"/>
          </a:p>
        </p:txBody>
      </p:sp>
      <p:sp>
        <p:nvSpPr>
          <p:cNvPr id="78" name="Rectangle 77"/>
          <p:cNvSpPr/>
          <p:nvPr/>
        </p:nvSpPr>
        <p:spPr>
          <a:xfrm>
            <a:off x="6663367" y="3581106"/>
            <a:ext cx="820806" cy="314963"/>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field2</a:t>
            </a:r>
            <a:endParaRPr lang="en-US" dirty="0"/>
          </a:p>
        </p:txBody>
      </p:sp>
      <p:sp>
        <p:nvSpPr>
          <p:cNvPr id="79" name="Rectangle 78"/>
          <p:cNvSpPr/>
          <p:nvPr/>
        </p:nvSpPr>
        <p:spPr>
          <a:xfrm>
            <a:off x="6663367" y="4169595"/>
            <a:ext cx="820806" cy="314963"/>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field3</a:t>
            </a:r>
            <a:endParaRPr lang="en-US" dirty="0"/>
          </a:p>
        </p:txBody>
      </p:sp>
      <p:sp>
        <p:nvSpPr>
          <p:cNvPr id="80" name="Rectangle 79"/>
          <p:cNvSpPr/>
          <p:nvPr/>
        </p:nvSpPr>
        <p:spPr>
          <a:xfrm>
            <a:off x="6663367" y="4771419"/>
            <a:ext cx="820806" cy="314963"/>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field4</a:t>
            </a:r>
            <a:endParaRPr lang="en-US" dirty="0"/>
          </a:p>
        </p:txBody>
      </p:sp>
      <p:cxnSp>
        <p:nvCxnSpPr>
          <p:cNvPr id="83" name="Straight Arrow Connector 82"/>
          <p:cNvCxnSpPr>
            <a:stCxn id="77" idx="3"/>
            <a:endCxn id="71" idx="1"/>
          </p:cNvCxnSpPr>
          <p:nvPr/>
        </p:nvCxnSpPr>
        <p:spPr>
          <a:xfrm>
            <a:off x="7484173" y="3138679"/>
            <a:ext cx="335558" cy="12154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4" name="Straight Arrow Connector 83"/>
          <p:cNvCxnSpPr>
            <a:stCxn id="78" idx="3"/>
            <a:endCxn id="66" idx="1"/>
          </p:cNvCxnSpPr>
          <p:nvPr/>
        </p:nvCxnSpPr>
        <p:spPr>
          <a:xfrm flipV="1">
            <a:off x="7484173" y="3606900"/>
            <a:ext cx="333406" cy="1316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7" name="Straight Arrow Connector 86"/>
          <p:cNvCxnSpPr>
            <a:endCxn id="70" idx="1"/>
          </p:cNvCxnSpPr>
          <p:nvPr/>
        </p:nvCxnSpPr>
        <p:spPr>
          <a:xfrm flipV="1">
            <a:off x="7484173" y="4593603"/>
            <a:ext cx="336094" cy="33529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0" name="Straight Arrow Connector 89"/>
          <p:cNvCxnSpPr>
            <a:stCxn id="79" idx="3"/>
            <a:endCxn id="65" idx="1"/>
          </p:cNvCxnSpPr>
          <p:nvPr/>
        </p:nvCxnSpPr>
        <p:spPr>
          <a:xfrm flipV="1">
            <a:off x="7484173" y="3124096"/>
            <a:ext cx="332870" cy="120298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3" name="Straight Arrow Connector 92"/>
          <p:cNvCxnSpPr>
            <a:stCxn id="65" idx="3"/>
            <a:endCxn id="73" idx="1"/>
          </p:cNvCxnSpPr>
          <p:nvPr/>
        </p:nvCxnSpPr>
        <p:spPr>
          <a:xfrm>
            <a:off x="8033866" y="3124096"/>
            <a:ext cx="279116" cy="398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6" name="Straight Arrow Connector 95"/>
          <p:cNvCxnSpPr>
            <a:stCxn id="66" idx="3"/>
            <a:endCxn id="74" idx="1"/>
          </p:cNvCxnSpPr>
          <p:nvPr/>
        </p:nvCxnSpPr>
        <p:spPr>
          <a:xfrm>
            <a:off x="8034402" y="3606900"/>
            <a:ext cx="278580" cy="16311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9" name="Straight Arrow Connector 98"/>
          <p:cNvCxnSpPr>
            <a:stCxn id="70" idx="3"/>
            <a:endCxn id="76" idx="1"/>
          </p:cNvCxnSpPr>
          <p:nvPr/>
        </p:nvCxnSpPr>
        <p:spPr>
          <a:xfrm>
            <a:off x="8037090" y="4593603"/>
            <a:ext cx="275892" cy="35732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3" name="Straight Arrow Connector 102"/>
          <p:cNvCxnSpPr>
            <a:stCxn id="71" idx="3"/>
            <a:endCxn id="75" idx="1"/>
          </p:cNvCxnSpPr>
          <p:nvPr/>
        </p:nvCxnSpPr>
        <p:spPr>
          <a:xfrm flipV="1">
            <a:off x="8036554" y="4343880"/>
            <a:ext cx="276428" cy="102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6" name="TextBox 105"/>
          <p:cNvSpPr txBox="1"/>
          <p:nvPr/>
        </p:nvSpPr>
        <p:spPr>
          <a:xfrm>
            <a:off x="6339005" y="5725081"/>
            <a:ext cx="2804995" cy="400110"/>
          </a:xfrm>
          <a:prstGeom prst="rect">
            <a:avLst/>
          </a:prstGeom>
          <a:noFill/>
        </p:spPr>
        <p:txBody>
          <a:bodyPr wrap="square" rtlCol="0">
            <a:spAutoFit/>
          </a:bodyPr>
          <a:lstStyle/>
          <a:p>
            <a:r>
              <a:rPr lang="en-US" sz="2000" dirty="0" smtClean="0"/>
              <a:t>{field1:“A”, field2:“B”…}</a:t>
            </a:r>
            <a:endParaRPr lang="en-US" sz="2000" dirty="0"/>
          </a:p>
        </p:txBody>
      </p:sp>
      <p:sp>
        <p:nvSpPr>
          <p:cNvPr id="107" name="TextBox 106"/>
          <p:cNvSpPr txBox="1"/>
          <p:nvPr/>
        </p:nvSpPr>
        <p:spPr>
          <a:xfrm>
            <a:off x="4418161" y="5309257"/>
            <a:ext cx="1521344" cy="400110"/>
          </a:xfrm>
          <a:prstGeom prst="rect">
            <a:avLst/>
          </a:prstGeom>
          <a:noFill/>
        </p:spPr>
        <p:txBody>
          <a:bodyPr wrap="square" rtlCol="0">
            <a:spAutoFit/>
          </a:bodyPr>
          <a:lstStyle/>
          <a:p>
            <a:r>
              <a:rPr lang="en-US" sz="2000" i="1" dirty="0" smtClean="0"/>
              <a:t>{</a:t>
            </a:r>
            <a:r>
              <a:rPr lang="en-US" sz="2000" i="1" dirty="0" err="1" smtClean="0"/>
              <a:t>value:score</a:t>
            </a:r>
            <a:r>
              <a:rPr lang="en-US" sz="2000" i="1" dirty="0" smtClean="0"/>
              <a:t>}</a:t>
            </a:r>
            <a:endParaRPr lang="en-US" sz="2000" i="1" dirty="0"/>
          </a:p>
        </p:txBody>
      </p:sp>
      <p:sp>
        <p:nvSpPr>
          <p:cNvPr id="108" name="TextBox 107"/>
          <p:cNvSpPr txBox="1"/>
          <p:nvPr/>
        </p:nvSpPr>
        <p:spPr>
          <a:xfrm>
            <a:off x="6929130" y="5309257"/>
            <a:ext cx="1343352" cy="400110"/>
          </a:xfrm>
          <a:prstGeom prst="rect">
            <a:avLst/>
          </a:prstGeom>
          <a:noFill/>
        </p:spPr>
        <p:txBody>
          <a:bodyPr wrap="square" rtlCol="0">
            <a:spAutoFit/>
          </a:bodyPr>
          <a:lstStyle/>
          <a:p>
            <a:r>
              <a:rPr lang="en-US" sz="2000" i="1" dirty="0" smtClean="0"/>
              <a:t>{</a:t>
            </a:r>
            <a:r>
              <a:rPr lang="en-US" sz="2000" i="1" dirty="0" err="1" smtClean="0"/>
              <a:t>key:value</a:t>
            </a:r>
            <a:r>
              <a:rPr lang="en-US" sz="2000" i="1" dirty="0" smtClean="0"/>
              <a:t>}</a:t>
            </a:r>
            <a:endParaRPr lang="en-US" sz="2000" i="1" dirty="0"/>
          </a:p>
        </p:txBody>
      </p:sp>
    </p:spTree>
    <p:extLst>
      <p:ext uri="{BB962C8B-B14F-4D97-AF65-F5344CB8AC3E}">
        <p14:creationId xmlns:p14="http://schemas.microsoft.com/office/powerpoint/2010/main" val="49024175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457200" y="1600200"/>
            <a:ext cx="8229600" cy="4981526"/>
          </a:xfrm>
        </p:spPr>
        <p:txBody>
          <a:bodyPr>
            <a:normAutofit/>
          </a:bodyPr>
          <a:lstStyle/>
          <a:p>
            <a:r>
              <a:rPr lang="en-US" dirty="0" smtClean="0"/>
              <a:t>Problem Statement</a:t>
            </a:r>
          </a:p>
          <a:p>
            <a:r>
              <a:rPr lang="en-US" dirty="0" smtClean="0"/>
              <a:t>Sensor Hardware &amp; System Requirements</a:t>
            </a:r>
          </a:p>
          <a:p>
            <a:r>
              <a:rPr lang="en-US" dirty="0" smtClean="0"/>
              <a:t>System Overview</a:t>
            </a:r>
          </a:p>
          <a:p>
            <a:pPr lvl="1"/>
            <a:r>
              <a:rPr lang="en-US" dirty="0" smtClean="0"/>
              <a:t>Data Collection</a:t>
            </a:r>
          </a:p>
          <a:p>
            <a:pPr lvl="1"/>
            <a:r>
              <a:rPr lang="en-US" dirty="0" smtClean="0"/>
              <a:t>Data Modeling</a:t>
            </a:r>
          </a:p>
          <a:p>
            <a:pPr lvl="1"/>
            <a:r>
              <a:rPr lang="en-US" dirty="0" smtClean="0"/>
              <a:t>Data Access</a:t>
            </a:r>
          </a:p>
          <a:p>
            <a:pPr lvl="1"/>
            <a:r>
              <a:rPr lang="en-US" dirty="0" smtClean="0"/>
              <a:t>Event Monitoring and Notification</a:t>
            </a:r>
          </a:p>
          <a:p>
            <a:r>
              <a:rPr lang="en-US" dirty="0" smtClean="0"/>
              <a:t>Conclusions and Future Work</a:t>
            </a:r>
            <a:endParaRPr lang="en-US" dirty="0"/>
          </a:p>
        </p:txBody>
      </p:sp>
    </p:spTree>
    <p:extLst>
      <p:ext uri="{BB962C8B-B14F-4D97-AF65-F5344CB8AC3E}">
        <p14:creationId xmlns:p14="http://schemas.microsoft.com/office/powerpoint/2010/main" val="235670644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554948"/>
            <a:ext cx="8229600" cy="1143000"/>
          </a:xfrm>
        </p:spPr>
        <p:txBody>
          <a:bodyPr>
            <a:normAutofit/>
          </a:bodyPr>
          <a:lstStyle/>
          <a:p>
            <a:r>
              <a:rPr lang="en-US" dirty="0" smtClean="0"/>
              <a:t>Our Data Model</a:t>
            </a:r>
            <a:endParaRPr lang="en-US" dirty="0"/>
          </a:p>
        </p:txBody>
      </p:sp>
    </p:spTree>
    <p:extLst>
      <p:ext uri="{BB962C8B-B14F-4D97-AF65-F5344CB8AC3E}">
        <p14:creationId xmlns:p14="http://schemas.microsoft.com/office/powerpoint/2010/main" val="401266530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Constraints</a:t>
            </a:r>
            <a:endParaRPr lang="en-US" dirty="0"/>
          </a:p>
        </p:txBody>
      </p:sp>
      <p:sp>
        <p:nvSpPr>
          <p:cNvPr id="8" name="Content Placeholder 7"/>
          <p:cNvSpPr>
            <a:spLocks noGrp="1"/>
          </p:cNvSpPr>
          <p:nvPr>
            <p:ph idx="1"/>
          </p:nvPr>
        </p:nvSpPr>
        <p:spPr/>
        <p:txBody>
          <a:bodyPr>
            <a:normAutofit/>
          </a:bodyPr>
          <a:lstStyle/>
          <a:p>
            <a:pPr marL="457200" lvl="1" indent="0">
              <a:buNone/>
            </a:pPr>
            <a:r>
              <a:rPr lang="en-US" dirty="0" smtClean="0"/>
              <a:t>Our data store must:</a:t>
            </a:r>
          </a:p>
          <a:p>
            <a:pPr marL="457200" lvl="1" indent="0">
              <a:buNone/>
            </a:pPr>
            <a:endParaRPr lang="en-US" dirty="0"/>
          </a:p>
          <a:p>
            <a:pPr lvl="1">
              <a:lnSpc>
                <a:spcPct val="120000"/>
              </a:lnSpc>
            </a:pPr>
            <a:r>
              <a:rPr lang="en-US" dirty="0" smtClean="0"/>
              <a:t>Hold time-series data</a:t>
            </a:r>
          </a:p>
          <a:p>
            <a:pPr lvl="1">
              <a:lnSpc>
                <a:spcPct val="120000"/>
              </a:lnSpc>
            </a:pPr>
            <a:r>
              <a:rPr lang="en-US" dirty="0" smtClean="0"/>
              <a:t>Be flexible in querying (by time, node, sensor)</a:t>
            </a:r>
          </a:p>
          <a:p>
            <a:pPr lvl="1">
              <a:lnSpc>
                <a:spcPct val="120000"/>
              </a:lnSpc>
            </a:pPr>
            <a:r>
              <a:rPr lang="en-US" dirty="0" smtClean="0"/>
              <a:t>Allow efficient querying of many records</a:t>
            </a:r>
            <a:endParaRPr lang="en-US" dirty="0"/>
          </a:p>
          <a:p>
            <a:pPr lvl="1">
              <a:lnSpc>
                <a:spcPct val="120000"/>
              </a:lnSpc>
            </a:pPr>
            <a:r>
              <a:rPr lang="en-US" dirty="0" smtClean="0"/>
              <a:t>Accept data out of order</a:t>
            </a:r>
          </a:p>
          <a:p>
            <a:pPr marL="457200" lvl="1" indent="0">
              <a:buNone/>
            </a:pPr>
            <a:endParaRPr lang="en-US" dirty="0" smtClean="0"/>
          </a:p>
        </p:txBody>
      </p:sp>
    </p:spTree>
    <p:extLst>
      <p:ext uri="{BB962C8B-B14F-4D97-AF65-F5344CB8AC3E}">
        <p14:creationId xmlns:p14="http://schemas.microsoft.com/office/powerpoint/2010/main" val="241704532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Tradeoffs: Efficiency vs. Flexibility</a:t>
            </a:r>
            <a:endParaRPr lang="en-US" dirty="0"/>
          </a:p>
        </p:txBody>
      </p:sp>
      <p:sp>
        <p:nvSpPr>
          <p:cNvPr id="4" name="Rectangle 3"/>
          <p:cNvSpPr/>
          <p:nvPr/>
        </p:nvSpPr>
        <p:spPr>
          <a:xfrm>
            <a:off x="917222" y="2967608"/>
            <a:ext cx="2229556" cy="3316111"/>
          </a:xfrm>
          <a:prstGeom prst="rect">
            <a:avLst/>
          </a:prstGeom>
        </p:spPr>
        <p:style>
          <a:lnRef idx="1">
            <a:schemeClr val="accent1"/>
          </a:lnRef>
          <a:fillRef idx="3">
            <a:schemeClr val="accent1"/>
          </a:fillRef>
          <a:effectRef idx="2">
            <a:schemeClr val="accent1"/>
          </a:effectRef>
          <a:fontRef idx="minor">
            <a:schemeClr val="lt1"/>
          </a:fontRef>
        </p:style>
        <p:txBody>
          <a:bodyPr rtlCol="0" anchor="t"/>
          <a:lstStyle/>
          <a:p>
            <a:pPr algn="ctr"/>
            <a:r>
              <a:rPr lang="en-US" sz="2800" dirty="0" smtClean="0"/>
              <a:t>Motion</a:t>
            </a:r>
          </a:p>
          <a:p>
            <a:pPr algn="ctr"/>
            <a:r>
              <a:rPr lang="en-US" sz="2800" dirty="0" smtClean="0"/>
              <a:t>Audio</a:t>
            </a:r>
          </a:p>
          <a:p>
            <a:pPr algn="ctr"/>
            <a:r>
              <a:rPr lang="en-US" sz="2800" dirty="0" smtClean="0"/>
              <a:t>Light</a:t>
            </a:r>
          </a:p>
          <a:p>
            <a:pPr algn="ctr"/>
            <a:r>
              <a:rPr lang="en-US" sz="2800" dirty="0" smtClean="0"/>
              <a:t>Pressure</a:t>
            </a:r>
          </a:p>
          <a:p>
            <a:pPr algn="ctr"/>
            <a:r>
              <a:rPr lang="en-US" sz="2800" dirty="0" smtClean="0"/>
              <a:t>Humidity</a:t>
            </a:r>
          </a:p>
          <a:p>
            <a:pPr algn="ctr"/>
            <a:r>
              <a:rPr lang="en-US" sz="2800" dirty="0" smtClean="0"/>
              <a:t>Acceleration</a:t>
            </a:r>
          </a:p>
          <a:p>
            <a:pPr algn="ctr"/>
            <a:r>
              <a:rPr lang="en-US" sz="2800" dirty="0" smtClean="0"/>
              <a:t>Temperature</a:t>
            </a:r>
          </a:p>
          <a:p>
            <a:pPr algn="ctr"/>
            <a:endParaRPr lang="en-US" sz="2800" dirty="0"/>
          </a:p>
        </p:txBody>
      </p:sp>
      <p:sp>
        <p:nvSpPr>
          <p:cNvPr id="5" name="Rectangle 4"/>
          <p:cNvSpPr/>
          <p:nvPr/>
        </p:nvSpPr>
        <p:spPr>
          <a:xfrm>
            <a:off x="5308599" y="2782753"/>
            <a:ext cx="1569156" cy="651933"/>
          </a:xfrm>
          <a:prstGeom prst="rect">
            <a:avLst/>
          </a:prstGeom>
        </p:spPr>
        <p:style>
          <a:lnRef idx="1">
            <a:schemeClr val="accent1"/>
          </a:lnRef>
          <a:fillRef idx="3">
            <a:schemeClr val="accent1"/>
          </a:fillRef>
          <a:effectRef idx="2">
            <a:schemeClr val="accent1"/>
          </a:effectRef>
          <a:fontRef idx="minor">
            <a:schemeClr val="lt1"/>
          </a:fontRef>
        </p:style>
        <p:txBody>
          <a:bodyPr rtlCol="0" anchor="t"/>
          <a:lstStyle/>
          <a:p>
            <a:pPr algn="ctr"/>
            <a:r>
              <a:rPr lang="en-US" sz="2800" dirty="0" smtClean="0"/>
              <a:t>Motion</a:t>
            </a:r>
          </a:p>
          <a:p>
            <a:pPr algn="ctr"/>
            <a:endParaRPr lang="en-US" sz="2800" dirty="0"/>
          </a:p>
        </p:txBody>
      </p:sp>
      <p:sp>
        <p:nvSpPr>
          <p:cNvPr id="6" name="TextBox 5"/>
          <p:cNvSpPr txBox="1"/>
          <p:nvPr/>
        </p:nvSpPr>
        <p:spPr>
          <a:xfrm>
            <a:off x="4200302" y="2167942"/>
            <a:ext cx="658729" cy="646331"/>
          </a:xfrm>
          <a:prstGeom prst="rect">
            <a:avLst/>
          </a:prstGeom>
          <a:noFill/>
        </p:spPr>
        <p:txBody>
          <a:bodyPr wrap="none" rtlCol="0">
            <a:spAutoFit/>
          </a:bodyPr>
          <a:lstStyle/>
          <a:p>
            <a:r>
              <a:rPr lang="en-US" sz="3600" dirty="0" smtClean="0"/>
              <a:t>VS</a:t>
            </a:r>
            <a:endParaRPr lang="en-US" dirty="0"/>
          </a:p>
        </p:txBody>
      </p:sp>
      <p:sp>
        <p:nvSpPr>
          <p:cNvPr id="7" name="Rectangle 6"/>
          <p:cNvSpPr/>
          <p:nvPr/>
        </p:nvSpPr>
        <p:spPr>
          <a:xfrm>
            <a:off x="7299679" y="2720621"/>
            <a:ext cx="1569156" cy="651933"/>
          </a:xfrm>
          <a:prstGeom prst="rect">
            <a:avLst/>
          </a:prstGeom>
        </p:spPr>
        <p:style>
          <a:lnRef idx="1">
            <a:schemeClr val="accent6"/>
          </a:lnRef>
          <a:fillRef idx="3">
            <a:schemeClr val="accent6"/>
          </a:fillRef>
          <a:effectRef idx="2">
            <a:schemeClr val="accent6"/>
          </a:effectRef>
          <a:fontRef idx="minor">
            <a:schemeClr val="lt1"/>
          </a:fontRef>
        </p:style>
        <p:txBody>
          <a:bodyPr rtlCol="0" anchor="t"/>
          <a:lstStyle/>
          <a:p>
            <a:pPr algn="ctr"/>
            <a:r>
              <a:rPr lang="en-US" sz="2800" dirty="0" smtClean="0"/>
              <a:t>Light</a:t>
            </a:r>
          </a:p>
          <a:p>
            <a:pPr algn="ctr"/>
            <a:endParaRPr lang="en-US" sz="2800" dirty="0"/>
          </a:p>
        </p:txBody>
      </p:sp>
      <p:sp>
        <p:nvSpPr>
          <p:cNvPr id="8" name="Rectangle 7"/>
          <p:cNvSpPr/>
          <p:nvPr/>
        </p:nvSpPr>
        <p:spPr>
          <a:xfrm>
            <a:off x="5308599" y="4625664"/>
            <a:ext cx="1569156" cy="651933"/>
          </a:xfrm>
          <a:prstGeom prst="rect">
            <a:avLst/>
          </a:prstGeom>
        </p:spPr>
        <p:style>
          <a:lnRef idx="1">
            <a:schemeClr val="accent4"/>
          </a:lnRef>
          <a:fillRef idx="3">
            <a:schemeClr val="accent4"/>
          </a:fillRef>
          <a:effectRef idx="2">
            <a:schemeClr val="accent4"/>
          </a:effectRef>
          <a:fontRef idx="minor">
            <a:schemeClr val="lt1"/>
          </a:fontRef>
        </p:style>
        <p:txBody>
          <a:bodyPr rtlCol="0" anchor="t"/>
          <a:lstStyle/>
          <a:p>
            <a:pPr algn="ctr"/>
            <a:r>
              <a:rPr lang="en-US" sz="2800" dirty="0" smtClean="0"/>
              <a:t>Audio</a:t>
            </a:r>
          </a:p>
          <a:p>
            <a:pPr algn="ctr"/>
            <a:endParaRPr lang="en-US" sz="2800" dirty="0"/>
          </a:p>
        </p:txBody>
      </p:sp>
      <p:sp>
        <p:nvSpPr>
          <p:cNvPr id="9" name="Rectangle 8"/>
          <p:cNvSpPr/>
          <p:nvPr/>
        </p:nvSpPr>
        <p:spPr>
          <a:xfrm>
            <a:off x="4915476" y="5501963"/>
            <a:ext cx="1569156" cy="651933"/>
          </a:xfrm>
          <a:prstGeom prst="rect">
            <a:avLst/>
          </a:prstGeom>
        </p:spPr>
        <p:style>
          <a:lnRef idx="1">
            <a:schemeClr val="accent1"/>
          </a:lnRef>
          <a:fillRef idx="3">
            <a:schemeClr val="accent1"/>
          </a:fillRef>
          <a:effectRef idx="2">
            <a:schemeClr val="accent1"/>
          </a:effectRef>
          <a:fontRef idx="minor">
            <a:schemeClr val="lt1"/>
          </a:fontRef>
        </p:style>
        <p:txBody>
          <a:bodyPr rtlCol="0" anchor="t"/>
          <a:lstStyle/>
          <a:p>
            <a:pPr algn="ctr"/>
            <a:r>
              <a:rPr lang="en-US" sz="2800" dirty="0" smtClean="0"/>
              <a:t>Pressure</a:t>
            </a:r>
          </a:p>
          <a:p>
            <a:pPr algn="ctr"/>
            <a:endParaRPr lang="en-US" sz="2800" dirty="0"/>
          </a:p>
        </p:txBody>
      </p:sp>
      <p:sp>
        <p:nvSpPr>
          <p:cNvPr id="10" name="Rectangle 9"/>
          <p:cNvSpPr/>
          <p:nvPr/>
        </p:nvSpPr>
        <p:spPr>
          <a:xfrm>
            <a:off x="6043789" y="3654861"/>
            <a:ext cx="2125134" cy="651933"/>
          </a:xfrm>
          <a:prstGeom prst="rect">
            <a:avLst/>
          </a:prstGeom>
        </p:spPr>
        <p:style>
          <a:lnRef idx="1">
            <a:schemeClr val="accent2"/>
          </a:lnRef>
          <a:fillRef idx="3">
            <a:schemeClr val="accent2"/>
          </a:fillRef>
          <a:effectRef idx="2">
            <a:schemeClr val="accent2"/>
          </a:effectRef>
          <a:fontRef idx="minor">
            <a:schemeClr val="lt1"/>
          </a:fontRef>
        </p:style>
        <p:txBody>
          <a:bodyPr rtlCol="0" anchor="t"/>
          <a:lstStyle/>
          <a:p>
            <a:pPr algn="ctr"/>
            <a:r>
              <a:rPr lang="en-US" sz="2800" dirty="0" smtClean="0"/>
              <a:t>Temperature</a:t>
            </a:r>
          </a:p>
          <a:p>
            <a:pPr algn="ctr"/>
            <a:endParaRPr lang="en-US" sz="2800" dirty="0"/>
          </a:p>
        </p:txBody>
      </p:sp>
      <p:sp>
        <p:nvSpPr>
          <p:cNvPr id="12" name="Rectangle 11"/>
          <p:cNvSpPr/>
          <p:nvPr/>
        </p:nvSpPr>
        <p:spPr>
          <a:xfrm>
            <a:off x="7207955" y="4694809"/>
            <a:ext cx="1555044" cy="651933"/>
          </a:xfrm>
          <a:prstGeom prst="rect">
            <a:avLst/>
          </a:prstGeom>
        </p:spPr>
        <p:style>
          <a:lnRef idx="1">
            <a:schemeClr val="accent5"/>
          </a:lnRef>
          <a:fillRef idx="3">
            <a:schemeClr val="accent5"/>
          </a:fillRef>
          <a:effectRef idx="2">
            <a:schemeClr val="accent5"/>
          </a:effectRef>
          <a:fontRef idx="minor">
            <a:schemeClr val="lt1"/>
          </a:fontRef>
        </p:style>
        <p:txBody>
          <a:bodyPr rtlCol="0" anchor="t"/>
          <a:lstStyle/>
          <a:p>
            <a:pPr algn="ctr"/>
            <a:r>
              <a:rPr lang="en-US" sz="2800" dirty="0" smtClean="0"/>
              <a:t>Humidity</a:t>
            </a:r>
          </a:p>
          <a:p>
            <a:pPr algn="ctr"/>
            <a:endParaRPr lang="en-US" sz="2800" dirty="0"/>
          </a:p>
        </p:txBody>
      </p:sp>
      <p:sp>
        <p:nvSpPr>
          <p:cNvPr id="13" name="Rectangle 12"/>
          <p:cNvSpPr/>
          <p:nvPr/>
        </p:nvSpPr>
        <p:spPr>
          <a:xfrm>
            <a:off x="6877755" y="5672667"/>
            <a:ext cx="2125134" cy="651933"/>
          </a:xfrm>
          <a:prstGeom prst="rect">
            <a:avLst/>
          </a:prstGeom>
        </p:spPr>
        <p:style>
          <a:lnRef idx="1">
            <a:schemeClr val="accent3"/>
          </a:lnRef>
          <a:fillRef idx="3">
            <a:schemeClr val="accent3"/>
          </a:fillRef>
          <a:effectRef idx="2">
            <a:schemeClr val="accent3"/>
          </a:effectRef>
          <a:fontRef idx="minor">
            <a:schemeClr val="lt1"/>
          </a:fontRef>
        </p:style>
        <p:txBody>
          <a:bodyPr rtlCol="0" anchor="t"/>
          <a:lstStyle/>
          <a:p>
            <a:pPr algn="ctr"/>
            <a:r>
              <a:rPr lang="en-US" sz="2800" dirty="0" smtClean="0"/>
              <a:t>Acceleration</a:t>
            </a:r>
          </a:p>
          <a:p>
            <a:pPr algn="ctr"/>
            <a:endParaRPr lang="en-US" sz="2800" dirty="0"/>
          </a:p>
        </p:txBody>
      </p:sp>
      <p:sp>
        <p:nvSpPr>
          <p:cNvPr id="14" name="TextBox 13"/>
          <p:cNvSpPr txBox="1"/>
          <p:nvPr/>
        </p:nvSpPr>
        <p:spPr>
          <a:xfrm>
            <a:off x="635001" y="1537001"/>
            <a:ext cx="2892777" cy="954107"/>
          </a:xfrm>
          <a:prstGeom prst="rect">
            <a:avLst/>
          </a:prstGeom>
          <a:noFill/>
        </p:spPr>
        <p:txBody>
          <a:bodyPr wrap="square" rtlCol="0">
            <a:spAutoFit/>
          </a:bodyPr>
          <a:lstStyle/>
          <a:p>
            <a:pPr algn="ctr"/>
            <a:r>
              <a:rPr lang="en-US" sz="2800" dirty="0" smtClean="0"/>
              <a:t>One record per timestamp</a:t>
            </a:r>
            <a:endParaRPr lang="en-US" sz="2800" dirty="0"/>
          </a:p>
        </p:txBody>
      </p:sp>
      <p:sp>
        <p:nvSpPr>
          <p:cNvPr id="15" name="TextBox 14"/>
          <p:cNvSpPr txBox="1"/>
          <p:nvPr/>
        </p:nvSpPr>
        <p:spPr>
          <a:xfrm>
            <a:off x="5593645" y="1537001"/>
            <a:ext cx="2892777" cy="954107"/>
          </a:xfrm>
          <a:prstGeom prst="rect">
            <a:avLst/>
          </a:prstGeom>
          <a:noFill/>
        </p:spPr>
        <p:txBody>
          <a:bodyPr wrap="square" rtlCol="0">
            <a:spAutoFit/>
          </a:bodyPr>
          <a:lstStyle/>
          <a:p>
            <a:pPr algn="ctr"/>
            <a:r>
              <a:rPr lang="en-US" sz="2800" dirty="0" smtClean="0"/>
              <a:t>One record per sensor data type</a:t>
            </a:r>
            <a:endParaRPr lang="en-US" sz="2800" dirty="0"/>
          </a:p>
        </p:txBody>
      </p:sp>
      <p:sp>
        <p:nvSpPr>
          <p:cNvPr id="16" name="Right Triangle 15"/>
          <p:cNvSpPr/>
          <p:nvPr/>
        </p:nvSpPr>
        <p:spPr>
          <a:xfrm rot="16200000">
            <a:off x="8686592" y="6400594"/>
            <a:ext cx="457614" cy="457198"/>
          </a:xfrm>
          <a:prstGeom prst="rtTriangle">
            <a:avLst/>
          </a:prstGeom>
        </p:spPr>
        <p:style>
          <a:lnRef idx="1">
            <a:schemeClr val="accent2"/>
          </a:lnRef>
          <a:fillRef idx="3">
            <a:schemeClr val="accent2"/>
          </a:fillRef>
          <a:effectRef idx="2">
            <a:schemeClr val="accent2"/>
          </a:effectRef>
          <a:fontRef idx="minor">
            <a:schemeClr val="lt1"/>
          </a:fontRef>
        </p:style>
        <p:txBody>
          <a:bodyPr vert="vert" rtlCol="0" anchor="ctr"/>
          <a:lstStyle/>
          <a:p>
            <a:pPr algn="ctr"/>
            <a:r>
              <a:rPr lang="en-US" sz="1400" dirty="0"/>
              <a:t>A</a:t>
            </a:r>
          </a:p>
        </p:txBody>
      </p:sp>
    </p:spTree>
    <p:extLst>
      <p:ext uri="{BB962C8B-B14F-4D97-AF65-F5344CB8AC3E}">
        <p14:creationId xmlns:p14="http://schemas.microsoft.com/office/powerpoint/2010/main" val="196076430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Solution: Sorted Set</a:t>
            </a:r>
            <a:endParaRPr lang="en-US" dirty="0"/>
          </a:p>
        </p:txBody>
      </p:sp>
      <p:sp>
        <p:nvSpPr>
          <p:cNvPr id="7" name="TextBox 6"/>
          <p:cNvSpPr txBox="1"/>
          <p:nvPr/>
        </p:nvSpPr>
        <p:spPr>
          <a:xfrm>
            <a:off x="164584" y="2382693"/>
            <a:ext cx="1110400" cy="584776"/>
          </a:xfrm>
          <a:prstGeom prst="rect">
            <a:avLst/>
          </a:prstGeom>
          <a:noFill/>
        </p:spPr>
        <p:txBody>
          <a:bodyPr wrap="none" rtlCol="0">
            <a:spAutoFit/>
          </a:bodyPr>
          <a:lstStyle/>
          <a:p>
            <a:r>
              <a:rPr lang="en-US" sz="3200" dirty="0" smtClean="0"/>
              <a:t>Score</a:t>
            </a:r>
            <a:endParaRPr lang="en-US" dirty="0"/>
          </a:p>
        </p:txBody>
      </p:sp>
      <p:sp>
        <p:nvSpPr>
          <p:cNvPr id="8" name="TextBox 7"/>
          <p:cNvSpPr txBox="1"/>
          <p:nvPr/>
        </p:nvSpPr>
        <p:spPr>
          <a:xfrm>
            <a:off x="111266" y="3917276"/>
            <a:ext cx="1128033" cy="584776"/>
          </a:xfrm>
          <a:prstGeom prst="rect">
            <a:avLst/>
          </a:prstGeom>
          <a:noFill/>
        </p:spPr>
        <p:txBody>
          <a:bodyPr wrap="none" rtlCol="0">
            <a:spAutoFit/>
          </a:bodyPr>
          <a:lstStyle/>
          <a:p>
            <a:r>
              <a:rPr lang="en-US" sz="3200" dirty="0" smtClean="0"/>
              <a:t>Value</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937280195"/>
              </p:ext>
            </p:extLst>
          </p:nvPr>
        </p:nvGraphicFramePr>
        <p:xfrm>
          <a:off x="1698318" y="1800481"/>
          <a:ext cx="7204435" cy="3783335"/>
        </p:xfrm>
        <a:graphic>
          <a:graphicData uri="http://schemas.openxmlformats.org/drawingml/2006/table">
            <a:tbl>
              <a:tblPr firstRow="1" bandRow="1">
                <a:tableStyleId>{5C22544A-7EE6-4342-B048-85BDC9FD1C3A}</a:tableStyleId>
              </a:tblPr>
              <a:tblGrid>
                <a:gridCol w="7204435"/>
              </a:tblGrid>
              <a:tr h="613416">
                <a:tc>
                  <a:txBody>
                    <a:bodyPr/>
                    <a:lstStyle/>
                    <a:p>
                      <a:pPr algn="ctr"/>
                      <a:r>
                        <a:rPr lang="en-US" sz="3200" b="1" dirty="0" err="1" smtClean="0"/>
                        <a:t>Datapoint</a:t>
                      </a:r>
                      <a:r>
                        <a:rPr lang="en-US" sz="3200" b="1" dirty="0" smtClean="0"/>
                        <a:t> sensor:env:101</a:t>
                      </a:r>
                      <a:endParaRPr lang="en-US" b="1" dirty="0"/>
                    </a:p>
                  </a:txBody>
                  <a:tcPr/>
                </a:tc>
              </a:tr>
              <a:tr h="505795">
                <a:tc>
                  <a:txBody>
                    <a:bodyPr/>
                    <a:lstStyle/>
                    <a:p>
                      <a:r>
                        <a:rPr lang="en-US" sz="2800" dirty="0" smtClean="0"/>
                        <a:t>1357542004000</a:t>
                      </a:r>
                      <a:endParaRPr lang="en-US" dirty="0"/>
                    </a:p>
                  </a:txBody>
                  <a:tcPr/>
                </a:tc>
              </a:tr>
              <a:tr h="25884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{“bat”: 192, "temp": 523, "</a:t>
                      </a:r>
                      <a:r>
                        <a:rPr lang="en-US" sz="2800" dirty="0" err="1" smtClean="0"/>
                        <a:t>digital_temp</a:t>
                      </a:r>
                      <a:r>
                        <a:rPr lang="en-US" sz="2800" dirty="0" smtClean="0"/>
                        <a:t>": 216, "</a:t>
                      </a:r>
                      <a:r>
                        <a:rPr lang="en-US" sz="2800" dirty="0" err="1" smtClean="0"/>
                        <a:t>mac_address</a:t>
                      </a:r>
                      <a:r>
                        <a:rPr lang="en-US" sz="2800" dirty="0" smtClean="0"/>
                        <a:t>": "20f", "humidity": 22, "motion": 203, "pressure": 99007, "</a:t>
                      </a:r>
                      <a:r>
                        <a:rPr lang="en-US" sz="2800" dirty="0" err="1" smtClean="0"/>
                        <a:t>node_type</a:t>
                      </a:r>
                      <a:r>
                        <a:rPr lang="en-US" sz="2800" dirty="0" smtClean="0"/>
                        <a:t>": "</a:t>
                      </a:r>
                      <a:r>
                        <a:rPr lang="en-US" sz="2800" dirty="0" err="1" smtClean="0"/>
                        <a:t>env</a:t>
                      </a:r>
                      <a:r>
                        <a:rPr lang="en-US" sz="2800" dirty="0" smtClean="0"/>
                        <a:t>", "timestamp": 1357542004000, "audio_p2p": 460, "light": 820, "</a:t>
                      </a:r>
                      <a:r>
                        <a:rPr lang="en-US" sz="2800" dirty="0" err="1" smtClean="0"/>
                        <a:t>acc_z</a:t>
                      </a:r>
                      <a:r>
                        <a:rPr lang="en-US" sz="2800" dirty="0" smtClean="0"/>
                        <a:t>": 464, "</a:t>
                      </a:r>
                      <a:r>
                        <a:rPr lang="en-US" sz="2800" dirty="0" err="1" smtClean="0"/>
                        <a:t>acc_y</a:t>
                      </a:r>
                      <a:r>
                        <a:rPr lang="en-US" sz="2800" dirty="0" smtClean="0"/>
                        <a:t>": 351, "</a:t>
                      </a:r>
                      <a:r>
                        <a:rPr lang="en-US" sz="2800" dirty="0" err="1" smtClean="0"/>
                        <a:t>acc_x</a:t>
                      </a:r>
                      <a:r>
                        <a:rPr lang="en-US" sz="2800" dirty="0" smtClean="0"/>
                        <a:t>": 311}</a:t>
                      </a:r>
                      <a:endParaRPr lang="en-US" sz="2800" dirty="0" smtClean="0">
                        <a:solidFill>
                          <a:srgbClr val="FFFFFF"/>
                        </a:solidFill>
                      </a:endParaRPr>
                    </a:p>
                  </a:txBody>
                  <a:tcPr/>
                </a:tc>
              </a:tr>
            </a:tbl>
          </a:graphicData>
        </a:graphic>
      </p:graphicFrame>
      <p:sp>
        <p:nvSpPr>
          <p:cNvPr id="10" name="Left Brace 9"/>
          <p:cNvSpPr/>
          <p:nvPr/>
        </p:nvSpPr>
        <p:spPr>
          <a:xfrm>
            <a:off x="1273948" y="3132321"/>
            <a:ext cx="324762" cy="2340997"/>
          </a:xfrm>
          <a:prstGeom prst="leftBrace">
            <a:avLst/>
          </a:prstGeom>
          <a:ln w="41275">
            <a:solidFill>
              <a:schemeClr val="bg2">
                <a:lumMod val="40000"/>
                <a:lumOff val="6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Left Brace 10"/>
          <p:cNvSpPr/>
          <p:nvPr/>
        </p:nvSpPr>
        <p:spPr>
          <a:xfrm>
            <a:off x="1274984" y="2444953"/>
            <a:ext cx="353559" cy="453753"/>
          </a:xfrm>
          <a:prstGeom prst="leftBrace">
            <a:avLst/>
          </a:prstGeom>
          <a:ln w="41275">
            <a:solidFill>
              <a:schemeClr val="bg2">
                <a:lumMod val="40000"/>
                <a:lumOff val="6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75648272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Solution: Sorted Set</a:t>
            </a:r>
            <a:endParaRPr lang="en-US" dirty="0"/>
          </a:p>
        </p:txBody>
      </p:sp>
      <p:sp>
        <p:nvSpPr>
          <p:cNvPr id="7" name="TextBox 6"/>
          <p:cNvSpPr txBox="1"/>
          <p:nvPr/>
        </p:nvSpPr>
        <p:spPr>
          <a:xfrm>
            <a:off x="164584" y="2382693"/>
            <a:ext cx="1110400" cy="584776"/>
          </a:xfrm>
          <a:prstGeom prst="rect">
            <a:avLst/>
          </a:prstGeom>
          <a:noFill/>
        </p:spPr>
        <p:txBody>
          <a:bodyPr wrap="none" rtlCol="0">
            <a:spAutoFit/>
          </a:bodyPr>
          <a:lstStyle/>
          <a:p>
            <a:r>
              <a:rPr lang="en-US" sz="3200" dirty="0" smtClean="0"/>
              <a:t>Score</a:t>
            </a:r>
            <a:endParaRPr lang="en-US" dirty="0"/>
          </a:p>
        </p:txBody>
      </p:sp>
      <p:sp>
        <p:nvSpPr>
          <p:cNvPr id="8" name="TextBox 7"/>
          <p:cNvSpPr txBox="1"/>
          <p:nvPr/>
        </p:nvSpPr>
        <p:spPr>
          <a:xfrm>
            <a:off x="111266" y="3917276"/>
            <a:ext cx="1128033" cy="584776"/>
          </a:xfrm>
          <a:prstGeom prst="rect">
            <a:avLst/>
          </a:prstGeom>
          <a:noFill/>
        </p:spPr>
        <p:txBody>
          <a:bodyPr wrap="none" rtlCol="0">
            <a:spAutoFit/>
          </a:bodyPr>
          <a:lstStyle/>
          <a:p>
            <a:r>
              <a:rPr lang="en-US" sz="3200" dirty="0" smtClean="0"/>
              <a:t>Value</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3673193777"/>
              </p:ext>
            </p:extLst>
          </p:nvPr>
        </p:nvGraphicFramePr>
        <p:xfrm>
          <a:off x="1698318" y="1800481"/>
          <a:ext cx="7204435" cy="3783335"/>
        </p:xfrm>
        <a:graphic>
          <a:graphicData uri="http://schemas.openxmlformats.org/drawingml/2006/table">
            <a:tbl>
              <a:tblPr firstRow="1" bandRow="1">
                <a:tableStyleId>{5C22544A-7EE6-4342-B048-85BDC9FD1C3A}</a:tableStyleId>
              </a:tblPr>
              <a:tblGrid>
                <a:gridCol w="7204435"/>
              </a:tblGrid>
              <a:tr h="613416">
                <a:tc>
                  <a:txBody>
                    <a:bodyPr/>
                    <a:lstStyle/>
                    <a:p>
                      <a:pPr algn="ctr"/>
                      <a:r>
                        <a:rPr lang="en-US" sz="3200" b="1" dirty="0" err="1" smtClean="0"/>
                        <a:t>Datapoint</a:t>
                      </a:r>
                      <a:r>
                        <a:rPr lang="en-US" sz="3200" b="1" dirty="0" smtClean="0"/>
                        <a:t> sensor:env:101</a:t>
                      </a:r>
                      <a:endParaRPr lang="en-US" b="1" dirty="0"/>
                    </a:p>
                  </a:txBody>
                  <a:tcPr/>
                </a:tc>
              </a:tr>
              <a:tr h="505795">
                <a:tc>
                  <a:txBody>
                    <a:bodyPr/>
                    <a:lstStyle/>
                    <a:p>
                      <a:r>
                        <a:rPr lang="en-US" sz="2800" dirty="0" smtClean="0"/>
                        <a:t>1357542004000</a:t>
                      </a:r>
                      <a:endParaRPr lang="en-US" dirty="0"/>
                    </a:p>
                  </a:txBody>
                  <a:tcPr/>
                </a:tc>
              </a:tr>
              <a:tr h="25884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{“bat”: 192, "temp": 523, "</a:t>
                      </a:r>
                      <a:r>
                        <a:rPr lang="en-US" sz="2800" dirty="0" err="1" smtClean="0"/>
                        <a:t>digital_temp</a:t>
                      </a:r>
                      <a:r>
                        <a:rPr lang="en-US" sz="2800" dirty="0" smtClean="0"/>
                        <a:t>": 216, "</a:t>
                      </a:r>
                      <a:r>
                        <a:rPr lang="en-US" sz="2800" dirty="0" err="1" smtClean="0"/>
                        <a:t>mac_address</a:t>
                      </a:r>
                      <a:r>
                        <a:rPr lang="en-US" sz="2800" dirty="0" smtClean="0"/>
                        <a:t>": "20f", "humidity": 22, "motion": 203, "pressure": 99007, "</a:t>
                      </a:r>
                      <a:r>
                        <a:rPr lang="en-US" sz="2800" dirty="0" err="1" smtClean="0"/>
                        <a:t>node_type</a:t>
                      </a:r>
                      <a:r>
                        <a:rPr lang="en-US" sz="2800" dirty="0" smtClean="0"/>
                        <a:t>": "</a:t>
                      </a:r>
                      <a:r>
                        <a:rPr lang="en-US" sz="2800" dirty="0" err="1" smtClean="0"/>
                        <a:t>env</a:t>
                      </a:r>
                      <a:r>
                        <a:rPr lang="en-US" sz="2800" dirty="0" smtClean="0"/>
                        <a:t>", "timestamp": 1357542004000, "audio_p2p": 460, "light": 820, "</a:t>
                      </a:r>
                      <a:r>
                        <a:rPr lang="en-US" sz="2800" dirty="0" err="1" smtClean="0"/>
                        <a:t>acc_z</a:t>
                      </a:r>
                      <a:r>
                        <a:rPr lang="en-US" sz="2800" dirty="0" smtClean="0"/>
                        <a:t>": 464, "</a:t>
                      </a:r>
                      <a:r>
                        <a:rPr lang="en-US" sz="2800" dirty="0" err="1" smtClean="0"/>
                        <a:t>acc_y</a:t>
                      </a:r>
                      <a:r>
                        <a:rPr lang="en-US" sz="2800" dirty="0" smtClean="0"/>
                        <a:t>": 351, "</a:t>
                      </a:r>
                      <a:r>
                        <a:rPr lang="en-US" sz="2800" dirty="0" err="1" smtClean="0"/>
                        <a:t>acc_x</a:t>
                      </a:r>
                      <a:r>
                        <a:rPr lang="en-US" sz="2800" dirty="0" smtClean="0"/>
                        <a:t>": 311}</a:t>
                      </a:r>
                      <a:endParaRPr lang="en-US" sz="2800" dirty="0" smtClean="0">
                        <a:solidFill>
                          <a:srgbClr val="FFFFFF"/>
                        </a:solidFill>
                      </a:endParaRPr>
                    </a:p>
                  </a:txBody>
                  <a:tcPr/>
                </a:tc>
              </a:tr>
            </a:tbl>
          </a:graphicData>
        </a:graphic>
      </p:graphicFrame>
      <p:sp>
        <p:nvSpPr>
          <p:cNvPr id="10" name="Left Brace 9"/>
          <p:cNvSpPr/>
          <p:nvPr/>
        </p:nvSpPr>
        <p:spPr>
          <a:xfrm>
            <a:off x="1273948" y="3132321"/>
            <a:ext cx="324762" cy="2340997"/>
          </a:xfrm>
          <a:prstGeom prst="leftBrace">
            <a:avLst/>
          </a:prstGeom>
          <a:ln w="41275">
            <a:solidFill>
              <a:schemeClr val="bg2">
                <a:lumMod val="40000"/>
                <a:lumOff val="6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Left Brace 10"/>
          <p:cNvSpPr/>
          <p:nvPr/>
        </p:nvSpPr>
        <p:spPr>
          <a:xfrm>
            <a:off x="1274984" y="2444953"/>
            <a:ext cx="353559" cy="453753"/>
          </a:xfrm>
          <a:prstGeom prst="leftBrace">
            <a:avLst/>
          </a:prstGeom>
          <a:ln w="41275">
            <a:solidFill>
              <a:schemeClr val="bg2">
                <a:lumMod val="40000"/>
                <a:lumOff val="6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Rectangle 2"/>
          <p:cNvSpPr/>
          <p:nvPr/>
        </p:nvSpPr>
        <p:spPr>
          <a:xfrm>
            <a:off x="4850279" y="1736735"/>
            <a:ext cx="2761752" cy="833939"/>
          </a:xfrm>
          <a:prstGeom prst="rect">
            <a:avLst/>
          </a:prstGeom>
          <a:solidFill>
            <a:srgbClr val="00FF31">
              <a:alpha val="0"/>
            </a:srgbClr>
          </a:solidFill>
          <a:ln w="104775">
            <a:solidFill>
              <a:srgbClr val="00FF3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907789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Solution: Sorted Set</a:t>
            </a:r>
            <a:endParaRPr lang="en-US" dirty="0"/>
          </a:p>
        </p:txBody>
      </p:sp>
      <p:sp>
        <p:nvSpPr>
          <p:cNvPr id="7" name="TextBox 6"/>
          <p:cNvSpPr txBox="1"/>
          <p:nvPr/>
        </p:nvSpPr>
        <p:spPr>
          <a:xfrm>
            <a:off x="164584" y="2382693"/>
            <a:ext cx="1110400" cy="584776"/>
          </a:xfrm>
          <a:prstGeom prst="rect">
            <a:avLst/>
          </a:prstGeom>
          <a:noFill/>
        </p:spPr>
        <p:txBody>
          <a:bodyPr wrap="none" rtlCol="0">
            <a:spAutoFit/>
          </a:bodyPr>
          <a:lstStyle/>
          <a:p>
            <a:r>
              <a:rPr lang="en-US" sz="3200" dirty="0" smtClean="0"/>
              <a:t>Score</a:t>
            </a:r>
            <a:endParaRPr lang="en-US" dirty="0"/>
          </a:p>
        </p:txBody>
      </p:sp>
      <p:sp>
        <p:nvSpPr>
          <p:cNvPr id="8" name="TextBox 7"/>
          <p:cNvSpPr txBox="1"/>
          <p:nvPr/>
        </p:nvSpPr>
        <p:spPr>
          <a:xfrm>
            <a:off x="111266" y="3917276"/>
            <a:ext cx="1128033" cy="584776"/>
          </a:xfrm>
          <a:prstGeom prst="rect">
            <a:avLst/>
          </a:prstGeom>
          <a:noFill/>
        </p:spPr>
        <p:txBody>
          <a:bodyPr wrap="none" rtlCol="0">
            <a:spAutoFit/>
          </a:bodyPr>
          <a:lstStyle/>
          <a:p>
            <a:r>
              <a:rPr lang="en-US" sz="3200" dirty="0" smtClean="0"/>
              <a:t>Value</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209193537"/>
              </p:ext>
            </p:extLst>
          </p:nvPr>
        </p:nvGraphicFramePr>
        <p:xfrm>
          <a:off x="1698318" y="1800481"/>
          <a:ext cx="7204435" cy="3783335"/>
        </p:xfrm>
        <a:graphic>
          <a:graphicData uri="http://schemas.openxmlformats.org/drawingml/2006/table">
            <a:tbl>
              <a:tblPr firstRow="1" bandRow="1">
                <a:tableStyleId>{5C22544A-7EE6-4342-B048-85BDC9FD1C3A}</a:tableStyleId>
              </a:tblPr>
              <a:tblGrid>
                <a:gridCol w="7204435"/>
              </a:tblGrid>
              <a:tr h="613416">
                <a:tc>
                  <a:txBody>
                    <a:bodyPr/>
                    <a:lstStyle/>
                    <a:p>
                      <a:pPr algn="ctr"/>
                      <a:r>
                        <a:rPr lang="en-US" sz="3200" b="1" dirty="0" err="1" smtClean="0"/>
                        <a:t>Datapoint</a:t>
                      </a:r>
                      <a:r>
                        <a:rPr lang="en-US" sz="3200" b="1" dirty="0" smtClean="0"/>
                        <a:t> sensor:env:101</a:t>
                      </a:r>
                      <a:endParaRPr lang="en-US" b="1" dirty="0"/>
                    </a:p>
                  </a:txBody>
                  <a:tcPr/>
                </a:tc>
              </a:tr>
              <a:tr h="505795">
                <a:tc>
                  <a:txBody>
                    <a:bodyPr/>
                    <a:lstStyle/>
                    <a:p>
                      <a:r>
                        <a:rPr lang="en-US" sz="2800" dirty="0" smtClean="0"/>
                        <a:t>1357542004000</a:t>
                      </a:r>
                      <a:endParaRPr lang="en-US" dirty="0"/>
                    </a:p>
                  </a:txBody>
                  <a:tcPr/>
                </a:tc>
              </a:tr>
              <a:tr h="25884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{“bat”: 192, "temp": 523, "</a:t>
                      </a:r>
                      <a:r>
                        <a:rPr lang="en-US" sz="2800" dirty="0" err="1" smtClean="0"/>
                        <a:t>digital_temp</a:t>
                      </a:r>
                      <a:r>
                        <a:rPr lang="en-US" sz="2800" dirty="0" smtClean="0"/>
                        <a:t>": 216, "</a:t>
                      </a:r>
                      <a:r>
                        <a:rPr lang="en-US" sz="2800" dirty="0" err="1" smtClean="0"/>
                        <a:t>mac_address</a:t>
                      </a:r>
                      <a:r>
                        <a:rPr lang="en-US" sz="2800" dirty="0" smtClean="0"/>
                        <a:t>": "20f", "humidity": 22, "motion": 203, "pressure": 99007, "</a:t>
                      </a:r>
                      <a:r>
                        <a:rPr lang="en-US" sz="2800" dirty="0" err="1" smtClean="0"/>
                        <a:t>node_type</a:t>
                      </a:r>
                      <a:r>
                        <a:rPr lang="en-US" sz="2800" dirty="0" smtClean="0"/>
                        <a:t>": "</a:t>
                      </a:r>
                      <a:r>
                        <a:rPr lang="en-US" sz="2800" dirty="0" err="1" smtClean="0"/>
                        <a:t>env</a:t>
                      </a:r>
                      <a:r>
                        <a:rPr lang="en-US" sz="2800" dirty="0" smtClean="0"/>
                        <a:t>", "timestamp": 1357542004000, "audio_p2p": 460, "light": 820, "</a:t>
                      </a:r>
                      <a:r>
                        <a:rPr lang="en-US" sz="2800" dirty="0" err="1" smtClean="0"/>
                        <a:t>acc_z</a:t>
                      </a:r>
                      <a:r>
                        <a:rPr lang="en-US" sz="2800" dirty="0" smtClean="0"/>
                        <a:t>": 464, "</a:t>
                      </a:r>
                      <a:r>
                        <a:rPr lang="en-US" sz="2800" dirty="0" err="1" smtClean="0"/>
                        <a:t>acc_y</a:t>
                      </a:r>
                      <a:r>
                        <a:rPr lang="en-US" sz="2800" dirty="0" smtClean="0"/>
                        <a:t>": 351, "</a:t>
                      </a:r>
                      <a:r>
                        <a:rPr lang="en-US" sz="2800" dirty="0" err="1" smtClean="0"/>
                        <a:t>acc_x</a:t>
                      </a:r>
                      <a:r>
                        <a:rPr lang="en-US" sz="2800" dirty="0" smtClean="0"/>
                        <a:t>": 311}</a:t>
                      </a:r>
                      <a:endParaRPr lang="en-US" sz="2800" dirty="0" smtClean="0">
                        <a:solidFill>
                          <a:srgbClr val="FFFFFF"/>
                        </a:solidFill>
                      </a:endParaRPr>
                    </a:p>
                  </a:txBody>
                  <a:tcPr/>
                </a:tc>
              </a:tr>
            </a:tbl>
          </a:graphicData>
        </a:graphic>
      </p:graphicFrame>
      <p:sp>
        <p:nvSpPr>
          <p:cNvPr id="10" name="Left Brace 9"/>
          <p:cNvSpPr/>
          <p:nvPr/>
        </p:nvSpPr>
        <p:spPr>
          <a:xfrm>
            <a:off x="1273948" y="3132321"/>
            <a:ext cx="324762" cy="2340997"/>
          </a:xfrm>
          <a:prstGeom prst="leftBrace">
            <a:avLst/>
          </a:prstGeom>
          <a:ln w="41275">
            <a:solidFill>
              <a:schemeClr val="bg2">
                <a:lumMod val="40000"/>
                <a:lumOff val="6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Left Brace 10"/>
          <p:cNvSpPr/>
          <p:nvPr/>
        </p:nvSpPr>
        <p:spPr>
          <a:xfrm>
            <a:off x="1274984" y="2444953"/>
            <a:ext cx="353559" cy="453753"/>
          </a:xfrm>
          <a:prstGeom prst="leftBrace">
            <a:avLst/>
          </a:prstGeom>
          <a:ln w="41275">
            <a:solidFill>
              <a:schemeClr val="bg2">
                <a:lumMod val="40000"/>
                <a:lumOff val="6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Rectangle 12"/>
          <p:cNvSpPr/>
          <p:nvPr/>
        </p:nvSpPr>
        <p:spPr>
          <a:xfrm>
            <a:off x="1598710" y="2298382"/>
            <a:ext cx="2861206" cy="833939"/>
          </a:xfrm>
          <a:prstGeom prst="rect">
            <a:avLst/>
          </a:prstGeom>
          <a:solidFill>
            <a:srgbClr val="00FF31">
              <a:alpha val="0"/>
            </a:srgbClr>
          </a:solidFill>
          <a:ln w="104775">
            <a:solidFill>
              <a:srgbClr val="00FF3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052411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Solution: Sorted Set</a:t>
            </a:r>
            <a:endParaRPr lang="en-US" dirty="0"/>
          </a:p>
        </p:txBody>
      </p:sp>
      <p:sp>
        <p:nvSpPr>
          <p:cNvPr id="7" name="TextBox 6"/>
          <p:cNvSpPr txBox="1"/>
          <p:nvPr/>
        </p:nvSpPr>
        <p:spPr>
          <a:xfrm>
            <a:off x="164584" y="2382693"/>
            <a:ext cx="1110400" cy="584776"/>
          </a:xfrm>
          <a:prstGeom prst="rect">
            <a:avLst/>
          </a:prstGeom>
          <a:noFill/>
        </p:spPr>
        <p:txBody>
          <a:bodyPr wrap="none" rtlCol="0">
            <a:spAutoFit/>
          </a:bodyPr>
          <a:lstStyle/>
          <a:p>
            <a:r>
              <a:rPr lang="en-US" sz="3200" dirty="0" smtClean="0"/>
              <a:t>Score</a:t>
            </a:r>
            <a:endParaRPr lang="en-US" dirty="0"/>
          </a:p>
        </p:txBody>
      </p:sp>
      <p:sp>
        <p:nvSpPr>
          <p:cNvPr id="8" name="TextBox 7"/>
          <p:cNvSpPr txBox="1"/>
          <p:nvPr/>
        </p:nvSpPr>
        <p:spPr>
          <a:xfrm>
            <a:off x="111266" y="3917276"/>
            <a:ext cx="1128033" cy="584776"/>
          </a:xfrm>
          <a:prstGeom prst="rect">
            <a:avLst/>
          </a:prstGeom>
          <a:noFill/>
        </p:spPr>
        <p:txBody>
          <a:bodyPr wrap="none" rtlCol="0">
            <a:spAutoFit/>
          </a:bodyPr>
          <a:lstStyle/>
          <a:p>
            <a:r>
              <a:rPr lang="en-US" sz="3200" dirty="0" smtClean="0"/>
              <a:t>Value</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2344290159"/>
              </p:ext>
            </p:extLst>
          </p:nvPr>
        </p:nvGraphicFramePr>
        <p:xfrm>
          <a:off x="1698318" y="1800481"/>
          <a:ext cx="7204435" cy="3783335"/>
        </p:xfrm>
        <a:graphic>
          <a:graphicData uri="http://schemas.openxmlformats.org/drawingml/2006/table">
            <a:tbl>
              <a:tblPr firstRow="1" bandRow="1">
                <a:tableStyleId>{5C22544A-7EE6-4342-B048-85BDC9FD1C3A}</a:tableStyleId>
              </a:tblPr>
              <a:tblGrid>
                <a:gridCol w="7204435"/>
              </a:tblGrid>
              <a:tr h="613416">
                <a:tc>
                  <a:txBody>
                    <a:bodyPr/>
                    <a:lstStyle/>
                    <a:p>
                      <a:pPr algn="ctr"/>
                      <a:r>
                        <a:rPr lang="en-US" sz="3200" b="1" dirty="0" err="1" smtClean="0"/>
                        <a:t>Datapoint</a:t>
                      </a:r>
                      <a:r>
                        <a:rPr lang="en-US" sz="3200" b="1" dirty="0" smtClean="0"/>
                        <a:t> sensor:env:101</a:t>
                      </a:r>
                      <a:endParaRPr lang="en-US" b="1" dirty="0"/>
                    </a:p>
                  </a:txBody>
                  <a:tcPr/>
                </a:tc>
              </a:tr>
              <a:tr h="505795">
                <a:tc>
                  <a:txBody>
                    <a:bodyPr/>
                    <a:lstStyle/>
                    <a:p>
                      <a:r>
                        <a:rPr lang="en-US" sz="2800" dirty="0" smtClean="0"/>
                        <a:t>1357542004000</a:t>
                      </a:r>
                      <a:endParaRPr lang="en-US" dirty="0"/>
                    </a:p>
                  </a:txBody>
                  <a:tcPr/>
                </a:tc>
              </a:tr>
              <a:tr h="25884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{“bat”: 192, "temp": 523, "</a:t>
                      </a:r>
                      <a:r>
                        <a:rPr lang="en-US" sz="2800" dirty="0" err="1" smtClean="0"/>
                        <a:t>digital_temp</a:t>
                      </a:r>
                      <a:r>
                        <a:rPr lang="en-US" sz="2800" dirty="0" smtClean="0"/>
                        <a:t>": 216, "</a:t>
                      </a:r>
                      <a:r>
                        <a:rPr lang="en-US" sz="2800" dirty="0" err="1" smtClean="0"/>
                        <a:t>mac_address</a:t>
                      </a:r>
                      <a:r>
                        <a:rPr lang="en-US" sz="2800" dirty="0" smtClean="0"/>
                        <a:t>": "20f", "humidity": 22, "motion": 203, "pressure": 99007, "</a:t>
                      </a:r>
                      <a:r>
                        <a:rPr lang="en-US" sz="2800" dirty="0" err="1" smtClean="0"/>
                        <a:t>node_type</a:t>
                      </a:r>
                      <a:r>
                        <a:rPr lang="en-US" sz="2800" dirty="0" smtClean="0"/>
                        <a:t>": "</a:t>
                      </a:r>
                      <a:r>
                        <a:rPr lang="en-US" sz="2800" dirty="0" err="1" smtClean="0"/>
                        <a:t>env</a:t>
                      </a:r>
                      <a:r>
                        <a:rPr lang="en-US" sz="2800" dirty="0" smtClean="0"/>
                        <a:t>", "timestamp": 1357542004000, "audio_p2p": 460, "light": 820, "</a:t>
                      </a:r>
                      <a:r>
                        <a:rPr lang="en-US" sz="2800" dirty="0" err="1" smtClean="0"/>
                        <a:t>acc_z</a:t>
                      </a:r>
                      <a:r>
                        <a:rPr lang="en-US" sz="2800" dirty="0" smtClean="0"/>
                        <a:t>": 464, "</a:t>
                      </a:r>
                      <a:r>
                        <a:rPr lang="en-US" sz="2800" dirty="0" err="1" smtClean="0"/>
                        <a:t>acc_y</a:t>
                      </a:r>
                      <a:r>
                        <a:rPr lang="en-US" sz="2800" dirty="0" smtClean="0"/>
                        <a:t>": 351, "</a:t>
                      </a:r>
                      <a:r>
                        <a:rPr lang="en-US" sz="2800" dirty="0" err="1" smtClean="0"/>
                        <a:t>acc_x</a:t>
                      </a:r>
                      <a:r>
                        <a:rPr lang="en-US" sz="2800" dirty="0" smtClean="0"/>
                        <a:t>": 311}</a:t>
                      </a:r>
                      <a:endParaRPr lang="en-US" sz="2800" dirty="0" smtClean="0">
                        <a:solidFill>
                          <a:srgbClr val="FFFFFF"/>
                        </a:solidFill>
                      </a:endParaRPr>
                    </a:p>
                  </a:txBody>
                  <a:tcPr/>
                </a:tc>
              </a:tr>
            </a:tbl>
          </a:graphicData>
        </a:graphic>
      </p:graphicFrame>
      <p:sp>
        <p:nvSpPr>
          <p:cNvPr id="10" name="Left Brace 9"/>
          <p:cNvSpPr/>
          <p:nvPr/>
        </p:nvSpPr>
        <p:spPr>
          <a:xfrm>
            <a:off x="1273948" y="3132321"/>
            <a:ext cx="324762" cy="2340997"/>
          </a:xfrm>
          <a:prstGeom prst="leftBrace">
            <a:avLst/>
          </a:prstGeom>
          <a:ln w="41275">
            <a:solidFill>
              <a:schemeClr val="bg2">
                <a:lumMod val="40000"/>
                <a:lumOff val="6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Left Brace 10"/>
          <p:cNvSpPr/>
          <p:nvPr/>
        </p:nvSpPr>
        <p:spPr>
          <a:xfrm>
            <a:off x="1274984" y="2444953"/>
            <a:ext cx="353559" cy="453753"/>
          </a:xfrm>
          <a:prstGeom prst="leftBrace">
            <a:avLst/>
          </a:prstGeom>
          <a:ln w="41275">
            <a:solidFill>
              <a:schemeClr val="bg2">
                <a:lumMod val="40000"/>
                <a:lumOff val="6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Rectangle 12"/>
          <p:cNvSpPr/>
          <p:nvPr/>
        </p:nvSpPr>
        <p:spPr>
          <a:xfrm>
            <a:off x="1522206" y="2898706"/>
            <a:ext cx="7466875" cy="2785850"/>
          </a:xfrm>
          <a:prstGeom prst="rect">
            <a:avLst/>
          </a:prstGeom>
          <a:solidFill>
            <a:srgbClr val="00FF31">
              <a:alpha val="0"/>
            </a:srgbClr>
          </a:solidFill>
          <a:ln w="104775">
            <a:solidFill>
              <a:srgbClr val="00FF3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172719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Sorted Set</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1357542004000: {“temp”:523,..}</a:t>
            </a:r>
          </a:p>
          <a:p>
            <a:pPr marL="0" indent="0">
              <a:buNone/>
            </a:pPr>
            <a:r>
              <a:rPr lang="en-US" dirty="0" smtClean="0"/>
              <a:t>1357542005000: {“temp”:523,..}</a:t>
            </a:r>
          </a:p>
          <a:p>
            <a:pPr marL="0" indent="0">
              <a:buNone/>
            </a:pPr>
            <a:endParaRPr lang="en-US" dirty="0" smtClean="0"/>
          </a:p>
          <a:p>
            <a:pPr marL="0" indent="0">
              <a:buNone/>
            </a:pPr>
            <a:r>
              <a:rPr lang="en-US" dirty="0" smtClean="0"/>
              <a:t>1357542007000</a:t>
            </a:r>
            <a:r>
              <a:rPr lang="en-US" dirty="0"/>
              <a:t>: {“temp”:</a:t>
            </a:r>
            <a:r>
              <a:rPr lang="en-US" dirty="0" smtClean="0"/>
              <a:t>530,</a:t>
            </a:r>
            <a:r>
              <a:rPr lang="en-US" dirty="0"/>
              <a:t>..</a:t>
            </a:r>
            <a:r>
              <a:rPr lang="en-US" dirty="0" smtClean="0"/>
              <a:t>}</a:t>
            </a:r>
          </a:p>
          <a:p>
            <a:pPr marL="0" indent="0">
              <a:buNone/>
            </a:pPr>
            <a:r>
              <a:rPr lang="en-US" dirty="0" smtClean="0"/>
              <a:t>1357542008000</a:t>
            </a:r>
            <a:r>
              <a:rPr lang="en-US" dirty="0"/>
              <a:t>: {“temp”:</a:t>
            </a:r>
            <a:r>
              <a:rPr lang="en-US" dirty="0" smtClean="0"/>
              <a:t>531,</a:t>
            </a:r>
            <a:r>
              <a:rPr lang="en-US" dirty="0"/>
              <a:t>..}</a:t>
            </a:r>
          </a:p>
          <a:p>
            <a:pPr marL="0" indent="0">
              <a:buNone/>
            </a:pPr>
            <a:r>
              <a:rPr lang="en-US" dirty="0" smtClean="0"/>
              <a:t>1357542009000</a:t>
            </a:r>
            <a:r>
              <a:rPr lang="en-US" dirty="0"/>
              <a:t>: {“temp”:</a:t>
            </a:r>
            <a:r>
              <a:rPr lang="en-US" dirty="0" smtClean="0"/>
              <a:t>540,</a:t>
            </a:r>
            <a:r>
              <a:rPr lang="en-US" dirty="0"/>
              <a:t>..</a:t>
            </a:r>
            <a:r>
              <a:rPr lang="en-US" dirty="0" smtClean="0"/>
              <a:t>}</a:t>
            </a:r>
            <a:r>
              <a:rPr lang="en-US" dirty="0"/>
              <a:t> </a:t>
            </a:r>
            <a:r>
              <a:rPr lang="en-US" dirty="0" smtClean="0"/>
              <a:t>1357542001000</a:t>
            </a:r>
            <a:r>
              <a:rPr lang="en-US" dirty="0"/>
              <a:t>: {“temp”:</a:t>
            </a:r>
            <a:r>
              <a:rPr lang="en-US" dirty="0" smtClean="0"/>
              <a:t>545,.</a:t>
            </a:r>
            <a:r>
              <a:rPr lang="en-US" dirty="0"/>
              <a:t>.</a:t>
            </a:r>
            <a:r>
              <a:rPr lang="en-US" dirty="0" smtClean="0"/>
              <a:t>}</a:t>
            </a:r>
          </a:p>
          <a:p>
            <a:pPr marL="0" indent="0">
              <a:buNone/>
            </a:pPr>
            <a:r>
              <a:rPr lang="en-US" dirty="0" smtClean="0"/>
              <a:t>…</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40672239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Sorted Set</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1357542004000: {“temp”:523,..}</a:t>
            </a:r>
          </a:p>
          <a:p>
            <a:pPr marL="0" indent="0">
              <a:buNone/>
            </a:pPr>
            <a:r>
              <a:rPr lang="en-US" dirty="0" smtClean="0"/>
              <a:t>1357542005000: {“temp”:523,..}</a:t>
            </a:r>
          </a:p>
          <a:p>
            <a:pPr marL="0" indent="0">
              <a:buNone/>
            </a:pPr>
            <a:r>
              <a:rPr lang="en-US" dirty="0" smtClean="0">
                <a:solidFill>
                  <a:schemeClr val="bg2">
                    <a:lumMod val="60000"/>
                    <a:lumOff val="40000"/>
                  </a:schemeClr>
                </a:solidFill>
              </a:rPr>
              <a:t>1357542006000</a:t>
            </a:r>
            <a:r>
              <a:rPr lang="en-US" dirty="0">
                <a:solidFill>
                  <a:schemeClr val="bg2">
                    <a:lumMod val="60000"/>
                    <a:lumOff val="40000"/>
                  </a:schemeClr>
                </a:solidFill>
              </a:rPr>
              <a:t>: {“temp”:</a:t>
            </a:r>
            <a:r>
              <a:rPr lang="en-US" dirty="0" smtClean="0">
                <a:solidFill>
                  <a:schemeClr val="bg2">
                    <a:lumMod val="60000"/>
                    <a:lumOff val="40000"/>
                  </a:schemeClr>
                </a:solidFill>
              </a:rPr>
              <a:t>527,</a:t>
            </a:r>
            <a:r>
              <a:rPr lang="en-US" dirty="0">
                <a:solidFill>
                  <a:schemeClr val="bg2">
                    <a:lumMod val="60000"/>
                    <a:lumOff val="40000"/>
                  </a:schemeClr>
                </a:solidFill>
              </a:rPr>
              <a:t>.</a:t>
            </a:r>
            <a:r>
              <a:rPr lang="en-US" dirty="0" smtClean="0">
                <a:solidFill>
                  <a:schemeClr val="bg2">
                    <a:lumMod val="60000"/>
                    <a:lumOff val="40000"/>
                  </a:schemeClr>
                </a:solidFill>
              </a:rPr>
              <a:t>.}</a:t>
            </a:r>
            <a:r>
              <a:rPr lang="en-US" dirty="0" smtClean="0"/>
              <a:t> </a:t>
            </a:r>
            <a:r>
              <a:rPr lang="en-US" dirty="0" smtClean="0">
                <a:solidFill>
                  <a:srgbClr val="558ED5"/>
                </a:solidFill>
              </a:rPr>
              <a:t>&lt;- fits nicely</a:t>
            </a:r>
          </a:p>
          <a:p>
            <a:pPr marL="0" indent="0">
              <a:buNone/>
            </a:pPr>
            <a:r>
              <a:rPr lang="en-US" dirty="0" smtClean="0"/>
              <a:t>1357542007000: {“temp”:530,..}</a:t>
            </a:r>
          </a:p>
          <a:p>
            <a:pPr marL="0" indent="0">
              <a:buNone/>
            </a:pPr>
            <a:r>
              <a:rPr lang="en-US" dirty="0" smtClean="0"/>
              <a:t>1357542008000</a:t>
            </a:r>
            <a:r>
              <a:rPr lang="en-US" dirty="0"/>
              <a:t>: {“temp”:</a:t>
            </a:r>
            <a:r>
              <a:rPr lang="en-US" dirty="0" smtClean="0"/>
              <a:t>531,</a:t>
            </a:r>
            <a:r>
              <a:rPr lang="en-US" dirty="0"/>
              <a:t>..}</a:t>
            </a:r>
          </a:p>
          <a:p>
            <a:pPr marL="0" indent="0">
              <a:buNone/>
            </a:pPr>
            <a:r>
              <a:rPr lang="en-US" dirty="0" smtClean="0"/>
              <a:t>1357542009000</a:t>
            </a:r>
            <a:r>
              <a:rPr lang="en-US" dirty="0"/>
              <a:t>: {“temp”:</a:t>
            </a:r>
            <a:r>
              <a:rPr lang="en-US" dirty="0" smtClean="0"/>
              <a:t>540,</a:t>
            </a:r>
            <a:r>
              <a:rPr lang="en-US" dirty="0"/>
              <a:t>..</a:t>
            </a:r>
            <a:r>
              <a:rPr lang="en-US" dirty="0" smtClean="0"/>
              <a:t>}</a:t>
            </a:r>
            <a:r>
              <a:rPr lang="en-US" dirty="0"/>
              <a:t> </a:t>
            </a:r>
            <a:r>
              <a:rPr lang="en-US" dirty="0" smtClean="0"/>
              <a:t>1357542001000</a:t>
            </a:r>
            <a:r>
              <a:rPr lang="en-US" dirty="0"/>
              <a:t>: {“temp”:</a:t>
            </a:r>
            <a:r>
              <a:rPr lang="en-US" dirty="0" smtClean="0"/>
              <a:t>545,.</a:t>
            </a:r>
            <a:r>
              <a:rPr lang="en-US" dirty="0"/>
              <a:t>.</a:t>
            </a:r>
            <a:r>
              <a:rPr lang="en-US" dirty="0" smtClean="0"/>
              <a:t>}</a:t>
            </a:r>
          </a:p>
          <a:p>
            <a:pPr marL="0" indent="0">
              <a:buNone/>
            </a:pPr>
            <a:r>
              <a:rPr lang="en-US" dirty="0" smtClean="0"/>
              <a:t>…</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46951406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5177"/>
            <a:ext cx="8229600" cy="1143000"/>
          </a:xfrm>
        </p:spPr>
        <p:txBody>
          <a:bodyPr/>
          <a:lstStyle/>
          <a:p>
            <a:r>
              <a:rPr lang="en-US" dirty="0" smtClean="0"/>
              <a:t>Know your data structure!</a:t>
            </a:r>
            <a:endParaRPr lang="en-US" dirty="0"/>
          </a:p>
        </p:txBody>
      </p:sp>
      <p:sp>
        <p:nvSpPr>
          <p:cNvPr id="3" name="Content Placeholder 2"/>
          <p:cNvSpPr>
            <a:spLocks noGrp="1"/>
          </p:cNvSpPr>
          <p:nvPr>
            <p:ph idx="1"/>
          </p:nvPr>
        </p:nvSpPr>
        <p:spPr>
          <a:xfrm>
            <a:off x="2969721" y="1239881"/>
            <a:ext cx="3196546" cy="1223749"/>
          </a:xfrm>
        </p:spPr>
        <p:txBody>
          <a:bodyPr>
            <a:normAutofit/>
          </a:bodyPr>
          <a:lstStyle/>
          <a:p>
            <a:pPr marL="0" indent="0">
              <a:buNone/>
            </a:pPr>
            <a:r>
              <a:rPr lang="en-US" dirty="0" smtClean="0"/>
              <a:t>A set is still a set…</a:t>
            </a:r>
            <a:endParaRPr lang="en-US" dirty="0"/>
          </a:p>
          <a:p>
            <a:pPr marL="457200" lvl="1" indent="0">
              <a:buNone/>
            </a:pPr>
            <a:r>
              <a:rPr lang="en-US" dirty="0"/>
              <a:t>	</a:t>
            </a:r>
          </a:p>
        </p:txBody>
      </p:sp>
      <p:sp>
        <p:nvSpPr>
          <p:cNvPr id="4" name="TextBox 3"/>
          <p:cNvSpPr txBox="1"/>
          <p:nvPr/>
        </p:nvSpPr>
        <p:spPr>
          <a:xfrm>
            <a:off x="164584" y="2901860"/>
            <a:ext cx="1110400" cy="584776"/>
          </a:xfrm>
          <a:prstGeom prst="rect">
            <a:avLst/>
          </a:prstGeom>
          <a:noFill/>
        </p:spPr>
        <p:txBody>
          <a:bodyPr wrap="none" rtlCol="0">
            <a:spAutoFit/>
          </a:bodyPr>
          <a:lstStyle/>
          <a:p>
            <a:r>
              <a:rPr lang="en-US" sz="3200" dirty="0" smtClean="0"/>
              <a:t>Score</a:t>
            </a:r>
            <a:endParaRPr lang="en-US" dirty="0"/>
          </a:p>
        </p:txBody>
      </p:sp>
      <p:sp>
        <p:nvSpPr>
          <p:cNvPr id="5" name="TextBox 4"/>
          <p:cNvSpPr txBox="1"/>
          <p:nvPr/>
        </p:nvSpPr>
        <p:spPr>
          <a:xfrm>
            <a:off x="111266" y="4436443"/>
            <a:ext cx="1128033" cy="584776"/>
          </a:xfrm>
          <a:prstGeom prst="rect">
            <a:avLst/>
          </a:prstGeom>
          <a:noFill/>
        </p:spPr>
        <p:txBody>
          <a:bodyPr wrap="none" rtlCol="0">
            <a:spAutoFit/>
          </a:bodyPr>
          <a:lstStyle/>
          <a:p>
            <a:r>
              <a:rPr lang="en-US" sz="3200" dirty="0" smtClean="0"/>
              <a:t>Value</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322409911"/>
              </p:ext>
            </p:extLst>
          </p:nvPr>
        </p:nvGraphicFramePr>
        <p:xfrm>
          <a:off x="1698318" y="2319648"/>
          <a:ext cx="7204435" cy="3783335"/>
        </p:xfrm>
        <a:graphic>
          <a:graphicData uri="http://schemas.openxmlformats.org/drawingml/2006/table">
            <a:tbl>
              <a:tblPr firstRow="1" bandRow="1">
                <a:tableStyleId>{5C22544A-7EE6-4342-B048-85BDC9FD1C3A}</a:tableStyleId>
              </a:tblPr>
              <a:tblGrid>
                <a:gridCol w="7204435"/>
              </a:tblGrid>
              <a:tr h="613416">
                <a:tc>
                  <a:txBody>
                    <a:bodyPr/>
                    <a:lstStyle/>
                    <a:p>
                      <a:pPr algn="ctr"/>
                      <a:r>
                        <a:rPr lang="en-US" sz="3200" b="1" dirty="0" err="1" smtClean="0"/>
                        <a:t>Datapoint</a:t>
                      </a:r>
                      <a:endParaRPr lang="en-US" b="1" dirty="0"/>
                    </a:p>
                  </a:txBody>
                  <a:tcPr/>
                </a:tc>
              </a:tr>
              <a:tr h="505795">
                <a:tc>
                  <a:txBody>
                    <a:bodyPr/>
                    <a:lstStyle/>
                    <a:p>
                      <a:r>
                        <a:rPr lang="en-US" sz="2800" dirty="0" smtClean="0"/>
                        <a:t>1357542004000</a:t>
                      </a:r>
                      <a:endParaRPr lang="en-US" dirty="0"/>
                    </a:p>
                  </a:txBody>
                  <a:tcPr/>
                </a:tc>
              </a:tr>
              <a:tr h="25884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{“bat”: 192, "temp": 523, "</a:t>
                      </a:r>
                      <a:r>
                        <a:rPr lang="en-US" sz="2800" dirty="0" err="1" smtClean="0"/>
                        <a:t>digital_temp</a:t>
                      </a:r>
                      <a:r>
                        <a:rPr lang="en-US" sz="2800" dirty="0" smtClean="0"/>
                        <a:t>": 216, "</a:t>
                      </a:r>
                      <a:r>
                        <a:rPr lang="en-US" sz="2800" dirty="0" err="1" smtClean="0"/>
                        <a:t>mac_address</a:t>
                      </a:r>
                      <a:r>
                        <a:rPr lang="en-US" sz="2800" dirty="0" smtClean="0"/>
                        <a:t>": "20f", "humidity": 22, "motion": 203, "pressure": 99007, "</a:t>
                      </a:r>
                      <a:r>
                        <a:rPr lang="en-US" sz="2800" dirty="0" err="1" smtClean="0"/>
                        <a:t>node_type</a:t>
                      </a:r>
                      <a:r>
                        <a:rPr lang="en-US" sz="2800" dirty="0" smtClean="0"/>
                        <a:t>": "</a:t>
                      </a:r>
                      <a:r>
                        <a:rPr lang="en-US" sz="2800" dirty="0" err="1" smtClean="0"/>
                        <a:t>env</a:t>
                      </a:r>
                      <a:r>
                        <a:rPr lang="en-US" sz="2800" dirty="0" smtClean="0"/>
                        <a:t>", </a:t>
                      </a:r>
                      <a:r>
                        <a:rPr lang="en-US" sz="2800" dirty="0" smtClean="0">
                          <a:solidFill>
                            <a:srgbClr val="FF0000"/>
                          </a:solidFill>
                        </a:rPr>
                        <a:t>"timestamp": 1357542004000, </a:t>
                      </a:r>
                      <a:r>
                        <a:rPr lang="en-US" sz="2800" dirty="0" smtClean="0"/>
                        <a:t>"audio_p2p": 460, "light": 820, "</a:t>
                      </a:r>
                      <a:r>
                        <a:rPr lang="en-US" sz="2800" dirty="0" err="1" smtClean="0"/>
                        <a:t>acc_z</a:t>
                      </a:r>
                      <a:r>
                        <a:rPr lang="en-US" sz="2800" dirty="0" smtClean="0"/>
                        <a:t>": 464, "</a:t>
                      </a:r>
                      <a:r>
                        <a:rPr lang="en-US" sz="2800" dirty="0" err="1" smtClean="0"/>
                        <a:t>acc_y</a:t>
                      </a:r>
                      <a:r>
                        <a:rPr lang="en-US" sz="2800" dirty="0" smtClean="0"/>
                        <a:t>": 351, "</a:t>
                      </a:r>
                      <a:r>
                        <a:rPr lang="en-US" sz="2800" dirty="0" err="1" smtClean="0"/>
                        <a:t>acc_x</a:t>
                      </a:r>
                      <a:r>
                        <a:rPr lang="en-US" sz="2800" dirty="0" smtClean="0"/>
                        <a:t>": 311}</a:t>
                      </a:r>
                      <a:endParaRPr lang="en-US" sz="2800" dirty="0" smtClean="0">
                        <a:solidFill>
                          <a:srgbClr val="FFFFFF"/>
                        </a:solidFill>
                      </a:endParaRPr>
                    </a:p>
                  </a:txBody>
                  <a:tcPr/>
                </a:tc>
              </a:tr>
            </a:tbl>
          </a:graphicData>
        </a:graphic>
      </p:graphicFrame>
      <p:sp>
        <p:nvSpPr>
          <p:cNvPr id="7" name="Left Brace 6"/>
          <p:cNvSpPr/>
          <p:nvPr/>
        </p:nvSpPr>
        <p:spPr>
          <a:xfrm>
            <a:off x="1273948" y="3651488"/>
            <a:ext cx="324762" cy="2340997"/>
          </a:xfrm>
          <a:prstGeom prst="leftBrace">
            <a:avLst/>
          </a:prstGeom>
          <a:ln w="41275">
            <a:solidFill>
              <a:schemeClr val="bg2">
                <a:lumMod val="40000"/>
                <a:lumOff val="6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Left Brace 7"/>
          <p:cNvSpPr/>
          <p:nvPr/>
        </p:nvSpPr>
        <p:spPr>
          <a:xfrm>
            <a:off x="1274984" y="2964120"/>
            <a:ext cx="353559" cy="453753"/>
          </a:xfrm>
          <a:prstGeom prst="leftBrace">
            <a:avLst/>
          </a:prstGeom>
          <a:ln w="41275">
            <a:solidFill>
              <a:schemeClr val="bg2">
                <a:lumMod val="40000"/>
                <a:lumOff val="6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Right Arrow 10"/>
          <p:cNvSpPr/>
          <p:nvPr/>
        </p:nvSpPr>
        <p:spPr>
          <a:xfrm rot="7622050">
            <a:off x="5744075" y="3838263"/>
            <a:ext cx="1430603" cy="757431"/>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001254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Goal</a:t>
            </a:r>
            <a:endParaRPr lang="en-US" dirty="0"/>
          </a:p>
        </p:txBody>
      </p:sp>
      <p:sp>
        <p:nvSpPr>
          <p:cNvPr id="3" name="Content Placeholder 2"/>
          <p:cNvSpPr txBox="1">
            <a:spLocks/>
          </p:cNvSpPr>
          <p:nvPr/>
        </p:nvSpPr>
        <p:spPr>
          <a:xfrm>
            <a:off x="457200" y="1600200"/>
            <a:ext cx="7986056"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4" name="Rectangle 3"/>
          <p:cNvSpPr/>
          <p:nvPr/>
        </p:nvSpPr>
        <p:spPr>
          <a:xfrm>
            <a:off x="1489364" y="1667146"/>
            <a:ext cx="6361545" cy="3477875"/>
          </a:xfrm>
          <a:prstGeom prst="rect">
            <a:avLst/>
          </a:prstGeom>
        </p:spPr>
        <p:txBody>
          <a:bodyPr wrap="square">
            <a:spAutoFit/>
          </a:bodyPr>
          <a:lstStyle/>
          <a:p>
            <a:pPr algn="ctr"/>
            <a:r>
              <a:rPr lang="en-US" sz="3600" dirty="0" smtClean="0"/>
              <a:t>Critical infrastructure/facility protection</a:t>
            </a:r>
          </a:p>
          <a:p>
            <a:pPr algn="ctr"/>
            <a:endParaRPr lang="en-US" sz="3600" dirty="0" smtClean="0"/>
          </a:p>
          <a:p>
            <a:pPr algn="ctr"/>
            <a:r>
              <a:rPr lang="en-US" sz="3600" dirty="0" smtClean="0"/>
              <a:t> via</a:t>
            </a:r>
          </a:p>
          <a:p>
            <a:pPr algn="ctr"/>
            <a:endParaRPr lang="en-US" sz="3600" dirty="0" smtClean="0"/>
          </a:p>
          <a:p>
            <a:pPr algn="ctr"/>
            <a:r>
              <a:rPr lang="en-US" sz="4000" dirty="0" smtClean="0"/>
              <a:t>Environmental Monitoring</a:t>
            </a:r>
            <a:endParaRPr lang="en-US" sz="4000" dirty="0"/>
          </a:p>
        </p:txBody>
      </p:sp>
    </p:spTree>
    <p:extLst>
      <p:ext uri="{BB962C8B-B14F-4D97-AF65-F5344CB8AC3E}">
        <p14:creationId xmlns:p14="http://schemas.microsoft.com/office/powerpoint/2010/main" val="26872249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 Satisfied</a:t>
            </a:r>
            <a:endParaRPr lang="en-US" dirty="0"/>
          </a:p>
        </p:txBody>
      </p:sp>
      <p:sp>
        <p:nvSpPr>
          <p:cNvPr id="4" name="TextBox 3"/>
          <p:cNvSpPr txBox="1"/>
          <p:nvPr/>
        </p:nvSpPr>
        <p:spPr>
          <a:xfrm>
            <a:off x="2208060" y="1968010"/>
            <a:ext cx="184666" cy="369332"/>
          </a:xfrm>
          <a:prstGeom prst="rect">
            <a:avLst/>
          </a:prstGeom>
          <a:noFill/>
        </p:spPr>
        <p:txBody>
          <a:bodyPr wrap="none" rtlCol="0">
            <a:spAutoFit/>
          </a:bodyPr>
          <a:lstStyle/>
          <a:p>
            <a:endParaRPr lang="en-US" dirty="0"/>
          </a:p>
        </p:txBody>
      </p:sp>
      <p:sp>
        <p:nvSpPr>
          <p:cNvPr id="5" name="Cloud 4"/>
          <p:cNvSpPr/>
          <p:nvPr/>
        </p:nvSpPr>
        <p:spPr>
          <a:xfrm>
            <a:off x="3607606" y="2715505"/>
            <a:ext cx="1891629" cy="1472587"/>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6" name="Can 5"/>
          <p:cNvSpPr/>
          <p:nvPr/>
        </p:nvSpPr>
        <p:spPr>
          <a:xfrm>
            <a:off x="6944981" y="2526365"/>
            <a:ext cx="1405210" cy="1904906"/>
          </a:xfrm>
          <a:prstGeom prst="ca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4400" dirty="0" smtClean="0"/>
              <a:t>Redis</a:t>
            </a:r>
            <a:endParaRPr lang="en-US" sz="700" dirty="0"/>
          </a:p>
        </p:txBody>
      </p:sp>
      <p:sp>
        <p:nvSpPr>
          <p:cNvPr id="7" name="Rectangle 6"/>
          <p:cNvSpPr/>
          <p:nvPr/>
        </p:nvSpPr>
        <p:spPr>
          <a:xfrm>
            <a:off x="1337652" y="3080274"/>
            <a:ext cx="1055074" cy="79708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Gateway</a:t>
            </a:r>
            <a:endParaRPr lang="en-US" dirty="0"/>
          </a:p>
        </p:txBody>
      </p:sp>
      <p:grpSp>
        <p:nvGrpSpPr>
          <p:cNvPr id="12" name="Group 11"/>
          <p:cNvGrpSpPr/>
          <p:nvPr/>
        </p:nvGrpSpPr>
        <p:grpSpPr>
          <a:xfrm>
            <a:off x="891767" y="1968010"/>
            <a:ext cx="445885" cy="1510808"/>
            <a:chOff x="891767" y="1968010"/>
            <a:chExt cx="445885" cy="1510808"/>
          </a:xfrm>
        </p:grpSpPr>
        <p:sp>
          <p:nvSpPr>
            <p:cNvPr id="8" name="Oval 7"/>
            <p:cNvSpPr/>
            <p:nvPr/>
          </p:nvSpPr>
          <p:spPr>
            <a:xfrm>
              <a:off x="891767" y="1968010"/>
              <a:ext cx="365760" cy="36933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a:stCxn id="7" idx="1"/>
              <a:endCxn id="8" idx="4"/>
            </p:cNvCxnSpPr>
            <p:nvPr/>
          </p:nvCxnSpPr>
          <p:spPr>
            <a:xfrm flipH="1" flipV="1">
              <a:off x="1074647" y="2337342"/>
              <a:ext cx="263005" cy="1141476"/>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3" name="Group 12"/>
          <p:cNvGrpSpPr/>
          <p:nvPr/>
        </p:nvGrpSpPr>
        <p:grpSpPr>
          <a:xfrm>
            <a:off x="243204" y="3478818"/>
            <a:ext cx="1094448" cy="1781295"/>
            <a:chOff x="649027" y="1446278"/>
            <a:chExt cx="1094448" cy="1781295"/>
          </a:xfrm>
        </p:grpSpPr>
        <p:sp>
          <p:nvSpPr>
            <p:cNvPr id="14" name="Oval 13"/>
            <p:cNvSpPr/>
            <p:nvPr/>
          </p:nvSpPr>
          <p:spPr>
            <a:xfrm>
              <a:off x="649027" y="2858241"/>
              <a:ext cx="365760" cy="36933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a:stCxn id="7" idx="1"/>
              <a:endCxn id="14" idx="7"/>
            </p:cNvCxnSpPr>
            <p:nvPr/>
          </p:nvCxnSpPr>
          <p:spPr>
            <a:xfrm flipH="1">
              <a:off x="961223" y="1446278"/>
              <a:ext cx="782252" cy="146605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6" name="Group 15"/>
          <p:cNvGrpSpPr/>
          <p:nvPr/>
        </p:nvGrpSpPr>
        <p:grpSpPr>
          <a:xfrm>
            <a:off x="354915" y="3478818"/>
            <a:ext cx="982737" cy="583210"/>
            <a:chOff x="891767" y="1754132"/>
            <a:chExt cx="982737" cy="583210"/>
          </a:xfrm>
        </p:grpSpPr>
        <p:sp>
          <p:nvSpPr>
            <p:cNvPr id="17" name="Oval 16"/>
            <p:cNvSpPr/>
            <p:nvPr/>
          </p:nvSpPr>
          <p:spPr>
            <a:xfrm>
              <a:off x="891767" y="1968010"/>
              <a:ext cx="365760" cy="36933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a:stCxn id="7" idx="1"/>
              <a:endCxn id="17" idx="6"/>
            </p:cNvCxnSpPr>
            <p:nvPr/>
          </p:nvCxnSpPr>
          <p:spPr>
            <a:xfrm flipH="1">
              <a:off x="1257527" y="1754132"/>
              <a:ext cx="616977" cy="398544"/>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9" name="Group 18"/>
          <p:cNvGrpSpPr/>
          <p:nvPr/>
        </p:nvGrpSpPr>
        <p:grpSpPr>
          <a:xfrm>
            <a:off x="303064" y="2346173"/>
            <a:ext cx="1034588" cy="1132645"/>
            <a:chOff x="748949" y="1824441"/>
            <a:chExt cx="1034588" cy="1132645"/>
          </a:xfrm>
        </p:grpSpPr>
        <p:sp>
          <p:nvSpPr>
            <p:cNvPr id="20" name="Oval 19"/>
            <p:cNvSpPr/>
            <p:nvPr/>
          </p:nvSpPr>
          <p:spPr>
            <a:xfrm>
              <a:off x="748949" y="1824441"/>
              <a:ext cx="365760" cy="36933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a:stCxn id="7" idx="1"/>
              <a:endCxn id="20" idx="4"/>
            </p:cNvCxnSpPr>
            <p:nvPr/>
          </p:nvCxnSpPr>
          <p:spPr>
            <a:xfrm flipH="1" flipV="1">
              <a:off x="931829" y="2193773"/>
              <a:ext cx="851708" cy="763313"/>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22" name="Group 21"/>
          <p:cNvGrpSpPr/>
          <p:nvPr/>
        </p:nvGrpSpPr>
        <p:grpSpPr>
          <a:xfrm>
            <a:off x="931829" y="3478818"/>
            <a:ext cx="405823" cy="2150627"/>
            <a:chOff x="668343" y="889234"/>
            <a:chExt cx="405823" cy="2150627"/>
          </a:xfrm>
        </p:grpSpPr>
        <p:sp>
          <p:nvSpPr>
            <p:cNvPr id="23" name="Oval 22"/>
            <p:cNvSpPr/>
            <p:nvPr/>
          </p:nvSpPr>
          <p:spPr>
            <a:xfrm>
              <a:off x="668343" y="2670529"/>
              <a:ext cx="365760" cy="36933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Connector 23"/>
            <p:cNvCxnSpPr>
              <a:stCxn id="7" idx="1"/>
              <a:endCxn id="23" idx="0"/>
            </p:cNvCxnSpPr>
            <p:nvPr/>
          </p:nvCxnSpPr>
          <p:spPr>
            <a:xfrm flipH="1">
              <a:off x="851223" y="889234"/>
              <a:ext cx="222943" cy="1781295"/>
            </a:xfrm>
            <a:prstGeom prst="line">
              <a:avLst/>
            </a:prstGeom>
          </p:spPr>
          <p:style>
            <a:lnRef idx="2">
              <a:schemeClr val="accent1"/>
            </a:lnRef>
            <a:fillRef idx="0">
              <a:schemeClr val="accent1"/>
            </a:fillRef>
            <a:effectRef idx="1">
              <a:schemeClr val="accent1"/>
            </a:effectRef>
            <a:fontRef idx="minor">
              <a:schemeClr val="tx1"/>
            </a:fontRef>
          </p:style>
        </p:cxnSp>
      </p:grpSp>
      <p:sp>
        <p:nvSpPr>
          <p:cNvPr id="37" name="Striped Right Arrow 36"/>
          <p:cNvSpPr/>
          <p:nvPr/>
        </p:nvSpPr>
        <p:spPr>
          <a:xfrm>
            <a:off x="2392727" y="3195167"/>
            <a:ext cx="1214880" cy="567302"/>
          </a:xfrm>
          <a:prstGeom prst="stripedRightArrow">
            <a:avLst>
              <a:gd name="adj1" fmla="val 35710"/>
              <a:gd name="adj2" fmla="val 73817"/>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38" name="Striped Right Arrow 37"/>
          <p:cNvSpPr/>
          <p:nvPr/>
        </p:nvSpPr>
        <p:spPr>
          <a:xfrm>
            <a:off x="5499235" y="3199699"/>
            <a:ext cx="1445745" cy="567302"/>
          </a:xfrm>
          <a:prstGeom prst="stripedRightArrow">
            <a:avLst>
              <a:gd name="adj1" fmla="val 35710"/>
              <a:gd name="adj2" fmla="val 73817"/>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3" name="4-Point Star 2"/>
          <p:cNvSpPr/>
          <p:nvPr/>
        </p:nvSpPr>
        <p:spPr>
          <a:xfrm rot="1600438">
            <a:off x="8036529" y="2618816"/>
            <a:ext cx="531599" cy="504954"/>
          </a:xfrm>
          <a:prstGeom prst="star4">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511986"/>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75756"/>
            <a:ext cx="8229600" cy="1143000"/>
          </a:xfrm>
        </p:spPr>
        <p:txBody>
          <a:bodyPr>
            <a:normAutofit fontScale="90000"/>
          </a:bodyPr>
          <a:lstStyle/>
          <a:p>
            <a:r>
              <a:rPr lang="en-US" dirty="0" smtClean="0"/>
              <a:t>There is a disturbance in the Force..</a:t>
            </a:r>
            <a:endParaRPr lang="en-US" dirty="0"/>
          </a:p>
        </p:txBody>
      </p:sp>
    </p:spTree>
    <p:extLst>
      <p:ext uri="{BB962C8B-B14F-4D97-AF65-F5344CB8AC3E}">
        <p14:creationId xmlns:p14="http://schemas.microsoft.com/office/powerpoint/2010/main" val="2024531928"/>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Collecting Data</a:t>
            </a:r>
            <a:endParaRPr lang="en-US" dirty="0"/>
          </a:p>
        </p:txBody>
      </p:sp>
      <p:sp>
        <p:nvSpPr>
          <p:cNvPr id="4" name="TextBox 3"/>
          <p:cNvSpPr txBox="1"/>
          <p:nvPr/>
        </p:nvSpPr>
        <p:spPr>
          <a:xfrm>
            <a:off x="2208060" y="1968010"/>
            <a:ext cx="184666" cy="369332"/>
          </a:xfrm>
          <a:prstGeom prst="rect">
            <a:avLst/>
          </a:prstGeom>
          <a:noFill/>
        </p:spPr>
        <p:txBody>
          <a:bodyPr wrap="none" rtlCol="0">
            <a:spAutoFit/>
          </a:bodyPr>
          <a:lstStyle/>
          <a:p>
            <a:endParaRPr lang="en-US" dirty="0"/>
          </a:p>
        </p:txBody>
      </p:sp>
      <p:sp>
        <p:nvSpPr>
          <p:cNvPr id="5" name="Cloud 4"/>
          <p:cNvSpPr/>
          <p:nvPr/>
        </p:nvSpPr>
        <p:spPr>
          <a:xfrm>
            <a:off x="3607606" y="2715505"/>
            <a:ext cx="1891629" cy="1472587"/>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6" name="Can 5"/>
          <p:cNvSpPr/>
          <p:nvPr/>
        </p:nvSpPr>
        <p:spPr>
          <a:xfrm>
            <a:off x="6944981" y="2526365"/>
            <a:ext cx="1405210" cy="1904906"/>
          </a:xfrm>
          <a:prstGeom prst="ca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4400" dirty="0" smtClean="0"/>
              <a:t>Redis</a:t>
            </a:r>
            <a:endParaRPr lang="en-US" sz="700" dirty="0"/>
          </a:p>
        </p:txBody>
      </p:sp>
      <p:sp>
        <p:nvSpPr>
          <p:cNvPr id="7" name="Rectangle 6"/>
          <p:cNvSpPr/>
          <p:nvPr/>
        </p:nvSpPr>
        <p:spPr>
          <a:xfrm>
            <a:off x="1337652" y="3080274"/>
            <a:ext cx="1055074" cy="79708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Gateway</a:t>
            </a:r>
            <a:endParaRPr lang="en-US" dirty="0"/>
          </a:p>
        </p:txBody>
      </p:sp>
      <p:grpSp>
        <p:nvGrpSpPr>
          <p:cNvPr id="12" name="Group 11"/>
          <p:cNvGrpSpPr/>
          <p:nvPr/>
        </p:nvGrpSpPr>
        <p:grpSpPr>
          <a:xfrm>
            <a:off x="891767" y="1968010"/>
            <a:ext cx="445885" cy="1510808"/>
            <a:chOff x="891767" y="1968010"/>
            <a:chExt cx="445885" cy="1510808"/>
          </a:xfrm>
        </p:grpSpPr>
        <p:sp>
          <p:nvSpPr>
            <p:cNvPr id="8" name="Oval 7"/>
            <p:cNvSpPr/>
            <p:nvPr/>
          </p:nvSpPr>
          <p:spPr>
            <a:xfrm>
              <a:off x="891767" y="1968010"/>
              <a:ext cx="365760" cy="36933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a:stCxn id="7" idx="1"/>
              <a:endCxn id="8" idx="4"/>
            </p:cNvCxnSpPr>
            <p:nvPr/>
          </p:nvCxnSpPr>
          <p:spPr>
            <a:xfrm flipH="1" flipV="1">
              <a:off x="1074647" y="2337342"/>
              <a:ext cx="263005" cy="1141476"/>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3" name="Group 12"/>
          <p:cNvGrpSpPr/>
          <p:nvPr/>
        </p:nvGrpSpPr>
        <p:grpSpPr>
          <a:xfrm>
            <a:off x="243204" y="3478818"/>
            <a:ext cx="1094448" cy="1781295"/>
            <a:chOff x="649027" y="1446278"/>
            <a:chExt cx="1094448" cy="1781295"/>
          </a:xfrm>
        </p:grpSpPr>
        <p:sp>
          <p:nvSpPr>
            <p:cNvPr id="14" name="Oval 13"/>
            <p:cNvSpPr/>
            <p:nvPr/>
          </p:nvSpPr>
          <p:spPr>
            <a:xfrm>
              <a:off x="649027" y="2858241"/>
              <a:ext cx="365760" cy="36933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a:stCxn id="7" idx="1"/>
              <a:endCxn id="14" idx="7"/>
            </p:cNvCxnSpPr>
            <p:nvPr/>
          </p:nvCxnSpPr>
          <p:spPr>
            <a:xfrm flipH="1">
              <a:off x="961223" y="1446278"/>
              <a:ext cx="782252" cy="146605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6" name="Group 15"/>
          <p:cNvGrpSpPr/>
          <p:nvPr/>
        </p:nvGrpSpPr>
        <p:grpSpPr>
          <a:xfrm>
            <a:off x="354915" y="3478818"/>
            <a:ext cx="982737" cy="583210"/>
            <a:chOff x="891767" y="1754132"/>
            <a:chExt cx="982737" cy="583210"/>
          </a:xfrm>
        </p:grpSpPr>
        <p:sp>
          <p:nvSpPr>
            <p:cNvPr id="17" name="Oval 16"/>
            <p:cNvSpPr/>
            <p:nvPr/>
          </p:nvSpPr>
          <p:spPr>
            <a:xfrm>
              <a:off x="891767" y="1968010"/>
              <a:ext cx="365760" cy="36933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a:stCxn id="7" idx="1"/>
              <a:endCxn id="17" idx="6"/>
            </p:cNvCxnSpPr>
            <p:nvPr/>
          </p:nvCxnSpPr>
          <p:spPr>
            <a:xfrm flipH="1">
              <a:off x="1257527" y="1754132"/>
              <a:ext cx="616977" cy="398544"/>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9" name="Group 18"/>
          <p:cNvGrpSpPr/>
          <p:nvPr/>
        </p:nvGrpSpPr>
        <p:grpSpPr>
          <a:xfrm>
            <a:off x="303064" y="2346173"/>
            <a:ext cx="1034588" cy="1132645"/>
            <a:chOff x="748949" y="1824441"/>
            <a:chExt cx="1034588" cy="1132645"/>
          </a:xfrm>
        </p:grpSpPr>
        <p:sp>
          <p:nvSpPr>
            <p:cNvPr id="20" name="Oval 19"/>
            <p:cNvSpPr/>
            <p:nvPr/>
          </p:nvSpPr>
          <p:spPr>
            <a:xfrm>
              <a:off x="748949" y="1824441"/>
              <a:ext cx="365760" cy="36933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a:stCxn id="7" idx="1"/>
              <a:endCxn id="20" idx="4"/>
            </p:cNvCxnSpPr>
            <p:nvPr/>
          </p:nvCxnSpPr>
          <p:spPr>
            <a:xfrm flipH="1" flipV="1">
              <a:off x="931829" y="2193773"/>
              <a:ext cx="851708" cy="763313"/>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22" name="Group 21"/>
          <p:cNvGrpSpPr/>
          <p:nvPr/>
        </p:nvGrpSpPr>
        <p:grpSpPr>
          <a:xfrm>
            <a:off x="931829" y="3478818"/>
            <a:ext cx="405823" cy="2150627"/>
            <a:chOff x="668343" y="889234"/>
            <a:chExt cx="405823" cy="2150627"/>
          </a:xfrm>
        </p:grpSpPr>
        <p:sp>
          <p:nvSpPr>
            <p:cNvPr id="23" name="Oval 22"/>
            <p:cNvSpPr/>
            <p:nvPr/>
          </p:nvSpPr>
          <p:spPr>
            <a:xfrm>
              <a:off x="668343" y="2670529"/>
              <a:ext cx="365760" cy="36933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Connector 23"/>
            <p:cNvCxnSpPr>
              <a:stCxn id="7" idx="1"/>
              <a:endCxn id="23" idx="0"/>
            </p:cNvCxnSpPr>
            <p:nvPr/>
          </p:nvCxnSpPr>
          <p:spPr>
            <a:xfrm flipH="1">
              <a:off x="851223" y="889234"/>
              <a:ext cx="222943" cy="1781295"/>
            </a:xfrm>
            <a:prstGeom prst="line">
              <a:avLst/>
            </a:prstGeom>
          </p:spPr>
          <p:style>
            <a:lnRef idx="2">
              <a:schemeClr val="accent1"/>
            </a:lnRef>
            <a:fillRef idx="0">
              <a:schemeClr val="accent1"/>
            </a:fillRef>
            <a:effectRef idx="1">
              <a:schemeClr val="accent1"/>
            </a:effectRef>
            <a:fontRef idx="minor">
              <a:schemeClr val="tx1"/>
            </a:fontRef>
          </p:style>
        </p:cxnSp>
      </p:grpSp>
      <p:sp>
        <p:nvSpPr>
          <p:cNvPr id="37" name="Striped Right Arrow 36"/>
          <p:cNvSpPr/>
          <p:nvPr/>
        </p:nvSpPr>
        <p:spPr>
          <a:xfrm>
            <a:off x="2392727" y="3195167"/>
            <a:ext cx="1214880" cy="567302"/>
          </a:xfrm>
          <a:prstGeom prst="stripedRightArrow">
            <a:avLst>
              <a:gd name="adj1" fmla="val 35710"/>
              <a:gd name="adj2" fmla="val 73817"/>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38" name="Striped Right Arrow 37"/>
          <p:cNvSpPr/>
          <p:nvPr/>
        </p:nvSpPr>
        <p:spPr>
          <a:xfrm>
            <a:off x="5499235" y="3199699"/>
            <a:ext cx="1445745" cy="567302"/>
          </a:xfrm>
          <a:prstGeom prst="stripedRightArrow">
            <a:avLst>
              <a:gd name="adj1" fmla="val 35710"/>
              <a:gd name="adj2" fmla="val 73817"/>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1646663"/>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 Memory” Means Many Things</a:t>
            </a:r>
            <a:endParaRPr lang="en-US" dirty="0"/>
          </a:p>
        </p:txBody>
      </p:sp>
      <p:sp>
        <p:nvSpPr>
          <p:cNvPr id="3" name="Content Placeholder 2"/>
          <p:cNvSpPr txBox="1">
            <a:spLocks/>
          </p:cNvSpPr>
          <p:nvPr/>
        </p:nvSpPr>
        <p:spPr>
          <a:xfrm>
            <a:off x="457200" y="1600200"/>
            <a:ext cx="7986056"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smtClean="0"/>
          </a:p>
        </p:txBody>
      </p:sp>
      <p:sp>
        <p:nvSpPr>
          <p:cNvPr id="4" name="Content Placeholder 2"/>
          <p:cNvSpPr txBox="1">
            <a:spLocks/>
          </p:cNvSpPr>
          <p:nvPr/>
        </p:nvSpPr>
        <p:spPr>
          <a:xfrm>
            <a:off x="609600" y="1925292"/>
            <a:ext cx="7986056" cy="466985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The data store capacity is aggressively capped </a:t>
            </a:r>
          </a:p>
          <a:p>
            <a:pPr marL="800100" lvl="3" indent="-342900"/>
            <a:r>
              <a:rPr lang="en-US" sz="2800" dirty="0"/>
              <a:t>Redis can only store as much data as the server has </a:t>
            </a:r>
            <a:r>
              <a:rPr lang="en-US" sz="2800" dirty="0" smtClean="0"/>
              <a:t>RAM</a:t>
            </a:r>
          </a:p>
          <a:p>
            <a:pPr marL="457200" lvl="3" indent="0">
              <a:buNone/>
            </a:pPr>
            <a:endParaRPr lang="en-US" sz="2800" dirty="0" smtClean="0"/>
          </a:p>
        </p:txBody>
      </p:sp>
    </p:spTree>
    <p:extLst>
      <p:ext uri="{BB962C8B-B14F-4D97-AF65-F5344CB8AC3E}">
        <p14:creationId xmlns:p14="http://schemas.microsoft.com/office/powerpoint/2010/main" val="198368901"/>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Collecting </a:t>
            </a:r>
            <a:r>
              <a:rPr lang="en-US" u="sng" dirty="0" smtClean="0"/>
              <a:t>Big</a:t>
            </a:r>
            <a:r>
              <a:rPr lang="en-US" dirty="0" smtClean="0"/>
              <a:t> Data</a:t>
            </a:r>
            <a:endParaRPr lang="en-US" dirty="0"/>
          </a:p>
        </p:txBody>
      </p:sp>
      <p:sp>
        <p:nvSpPr>
          <p:cNvPr id="4" name="TextBox 3"/>
          <p:cNvSpPr txBox="1"/>
          <p:nvPr/>
        </p:nvSpPr>
        <p:spPr>
          <a:xfrm>
            <a:off x="2208060" y="1968010"/>
            <a:ext cx="184666" cy="369332"/>
          </a:xfrm>
          <a:prstGeom prst="rect">
            <a:avLst/>
          </a:prstGeom>
          <a:noFill/>
        </p:spPr>
        <p:txBody>
          <a:bodyPr wrap="none" rtlCol="0">
            <a:spAutoFit/>
          </a:bodyPr>
          <a:lstStyle/>
          <a:p>
            <a:endParaRPr lang="en-US" dirty="0"/>
          </a:p>
        </p:txBody>
      </p:sp>
      <p:sp>
        <p:nvSpPr>
          <p:cNvPr id="5" name="Cloud 4"/>
          <p:cNvSpPr/>
          <p:nvPr/>
        </p:nvSpPr>
        <p:spPr>
          <a:xfrm>
            <a:off x="3607606" y="2715505"/>
            <a:ext cx="1891629" cy="1472587"/>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nvGrpSpPr>
          <p:cNvPr id="11" name="Group 10"/>
          <p:cNvGrpSpPr/>
          <p:nvPr/>
        </p:nvGrpSpPr>
        <p:grpSpPr>
          <a:xfrm>
            <a:off x="6396182" y="2526365"/>
            <a:ext cx="2482271" cy="1916452"/>
            <a:chOff x="6396182" y="2526365"/>
            <a:chExt cx="2482271" cy="1916452"/>
          </a:xfrm>
        </p:grpSpPr>
        <p:sp>
          <p:nvSpPr>
            <p:cNvPr id="9" name="Oval 8"/>
            <p:cNvSpPr/>
            <p:nvPr/>
          </p:nvSpPr>
          <p:spPr>
            <a:xfrm>
              <a:off x="6396182" y="2537911"/>
              <a:ext cx="2482271" cy="1904906"/>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 name="Can 5"/>
            <p:cNvSpPr/>
            <p:nvPr/>
          </p:nvSpPr>
          <p:spPr>
            <a:xfrm>
              <a:off x="6944981" y="2526365"/>
              <a:ext cx="1405210" cy="1904906"/>
            </a:xfrm>
            <a:prstGeom prst="can">
              <a:avLst/>
            </a:prstGeom>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4400" dirty="0" smtClean="0"/>
                <a:t>Redis</a:t>
              </a:r>
              <a:endParaRPr lang="en-US" sz="700" dirty="0"/>
            </a:p>
          </p:txBody>
        </p:sp>
      </p:grpSp>
      <p:sp>
        <p:nvSpPr>
          <p:cNvPr id="7" name="Rectangle 6"/>
          <p:cNvSpPr/>
          <p:nvPr/>
        </p:nvSpPr>
        <p:spPr>
          <a:xfrm>
            <a:off x="1337652" y="3080274"/>
            <a:ext cx="1055074" cy="79708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Gateway</a:t>
            </a:r>
            <a:endParaRPr lang="en-US" dirty="0"/>
          </a:p>
        </p:txBody>
      </p:sp>
      <p:grpSp>
        <p:nvGrpSpPr>
          <p:cNvPr id="12" name="Group 11"/>
          <p:cNvGrpSpPr/>
          <p:nvPr/>
        </p:nvGrpSpPr>
        <p:grpSpPr>
          <a:xfrm>
            <a:off x="891767" y="1968010"/>
            <a:ext cx="445885" cy="1510808"/>
            <a:chOff x="891767" y="1968010"/>
            <a:chExt cx="445885" cy="1510808"/>
          </a:xfrm>
        </p:grpSpPr>
        <p:sp>
          <p:nvSpPr>
            <p:cNvPr id="8" name="Oval 7"/>
            <p:cNvSpPr/>
            <p:nvPr/>
          </p:nvSpPr>
          <p:spPr>
            <a:xfrm>
              <a:off x="891767" y="1968010"/>
              <a:ext cx="365760" cy="36933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a:stCxn id="7" idx="1"/>
              <a:endCxn id="8" idx="4"/>
            </p:cNvCxnSpPr>
            <p:nvPr/>
          </p:nvCxnSpPr>
          <p:spPr>
            <a:xfrm flipH="1" flipV="1">
              <a:off x="1074647" y="2337342"/>
              <a:ext cx="263005" cy="1141476"/>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3" name="Group 12"/>
          <p:cNvGrpSpPr/>
          <p:nvPr/>
        </p:nvGrpSpPr>
        <p:grpSpPr>
          <a:xfrm>
            <a:off x="243204" y="3478818"/>
            <a:ext cx="1094448" cy="1781295"/>
            <a:chOff x="649027" y="1446278"/>
            <a:chExt cx="1094448" cy="1781295"/>
          </a:xfrm>
        </p:grpSpPr>
        <p:sp>
          <p:nvSpPr>
            <p:cNvPr id="14" name="Oval 13"/>
            <p:cNvSpPr/>
            <p:nvPr/>
          </p:nvSpPr>
          <p:spPr>
            <a:xfrm>
              <a:off x="649027" y="2858241"/>
              <a:ext cx="365760" cy="36933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a:stCxn id="7" idx="1"/>
              <a:endCxn id="14" idx="7"/>
            </p:cNvCxnSpPr>
            <p:nvPr/>
          </p:nvCxnSpPr>
          <p:spPr>
            <a:xfrm flipH="1">
              <a:off x="961223" y="1446278"/>
              <a:ext cx="782252" cy="146605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6" name="Group 15"/>
          <p:cNvGrpSpPr/>
          <p:nvPr/>
        </p:nvGrpSpPr>
        <p:grpSpPr>
          <a:xfrm>
            <a:off x="354915" y="3478818"/>
            <a:ext cx="982737" cy="583210"/>
            <a:chOff x="891767" y="1754132"/>
            <a:chExt cx="982737" cy="583210"/>
          </a:xfrm>
        </p:grpSpPr>
        <p:sp>
          <p:nvSpPr>
            <p:cNvPr id="17" name="Oval 16"/>
            <p:cNvSpPr/>
            <p:nvPr/>
          </p:nvSpPr>
          <p:spPr>
            <a:xfrm>
              <a:off x="891767" y="1968010"/>
              <a:ext cx="365760" cy="36933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a:stCxn id="7" idx="1"/>
              <a:endCxn id="17" idx="6"/>
            </p:cNvCxnSpPr>
            <p:nvPr/>
          </p:nvCxnSpPr>
          <p:spPr>
            <a:xfrm flipH="1">
              <a:off x="1257527" y="1754132"/>
              <a:ext cx="616977" cy="398544"/>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9" name="Group 18"/>
          <p:cNvGrpSpPr/>
          <p:nvPr/>
        </p:nvGrpSpPr>
        <p:grpSpPr>
          <a:xfrm>
            <a:off x="303064" y="2346173"/>
            <a:ext cx="1034588" cy="1132645"/>
            <a:chOff x="748949" y="1824441"/>
            <a:chExt cx="1034588" cy="1132645"/>
          </a:xfrm>
        </p:grpSpPr>
        <p:sp>
          <p:nvSpPr>
            <p:cNvPr id="20" name="Oval 19"/>
            <p:cNvSpPr/>
            <p:nvPr/>
          </p:nvSpPr>
          <p:spPr>
            <a:xfrm>
              <a:off x="748949" y="1824441"/>
              <a:ext cx="365760" cy="36933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a:stCxn id="7" idx="1"/>
              <a:endCxn id="20" idx="4"/>
            </p:cNvCxnSpPr>
            <p:nvPr/>
          </p:nvCxnSpPr>
          <p:spPr>
            <a:xfrm flipH="1" flipV="1">
              <a:off x="931829" y="2193773"/>
              <a:ext cx="851708" cy="763313"/>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22" name="Group 21"/>
          <p:cNvGrpSpPr/>
          <p:nvPr/>
        </p:nvGrpSpPr>
        <p:grpSpPr>
          <a:xfrm>
            <a:off x="931829" y="3478818"/>
            <a:ext cx="405823" cy="2150627"/>
            <a:chOff x="668343" y="889234"/>
            <a:chExt cx="405823" cy="2150627"/>
          </a:xfrm>
        </p:grpSpPr>
        <p:sp>
          <p:nvSpPr>
            <p:cNvPr id="23" name="Oval 22"/>
            <p:cNvSpPr/>
            <p:nvPr/>
          </p:nvSpPr>
          <p:spPr>
            <a:xfrm>
              <a:off x="668343" y="2670529"/>
              <a:ext cx="365760" cy="36933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Connector 23"/>
            <p:cNvCxnSpPr>
              <a:stCxn id="7" idx="1"/>
              <a:endCxn id="23" idx="0"/>
            </p:cNvCxnSpPr>
            <p:nvPr/>
          </p:nvCxnSpPr>
          <p:spPr>
            <a:xfrm flipH="1">
              <a:off x="851223" y="889234"/>
              <a:ext cx="222943" cy="1781295"/>
            </a:xfrm>
            <a:prstGeom prst="line">
              <a:avLst/>
            </a:prstGeom>
          </p:spPr>
          <p:style>
            <a:lnRef idx="2">
              <a:schemeClr val="accent1"/>
            </a:lnRef>
            <a:fillRef idx="0">
              <a:schemeClr val="accent1"/>
            </a:fillRef>
            <a:effectRef idx="1">
              <a:schemeClr val="accent1"/>
            </a:effectRef>
            <a:fontRef idx="minor">
              <a:schemeClr val="tx1"/>
            </a:fontRef>
          </p:style>
        </p:cxnSp>
      </p:grpSp>
      <p:sp>
        <p:nvSpPr>
          <p:cNvPr id="37" name="Striped Right Arrow 36"/>
          <p:cNvSpPr/>
          <p:nvPr/>
        </p:nvSpPr>
        <p:spPr>
          <a:xfrm>
            <a:off x="2392727" y="3195167"/>
            <a:ext cx="1214880" cy="567302"/>
          </a:xfrm>
          <a:prstGeom prst="stripedRightArrow">
            <a:avLst>
              <a:gd name="adj1" fmla="val 35710"/>
              <a:gd name="adj2" fmla="val 73817"/>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38" name="Striped Right Arrow 37"/>
          <p:cNvSpPr/>
          <p:nvPr/>
        </p:nvSpPr>
        <p:spPr>
          <a:xfrm>
            <a:off x="5499235" y="3199699"/>
            <a:ext cx="896947" cy="567302"/>
          </a:xfrm>
          <a:prstGeom prst="stripedRightArrow">
            <a:avLst>
              <a:gd name="adj1" fmla="val 35710"/>
              <a:gd name="adj2" fmla="val 73817"/>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1646663"/>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We could throw away data…</a:t>
            </a:r>
            <a:endParaRPr lang="en-US" dirty="0"/>
          </a:p>
        </p:txBody>
      </p:sp>
      <p:sp>
        <p:nvSpPr>
          <p:cNvPr id="3" name="Content Placeholder 2"/>
          <p:cNvSpPr txBox="1">
            <a:spLocks/>
          </p:cNvSpPr>
          <p:nvPr/>
        </p:nvSpPr>
        <p:spPr>
          <a:xfrm>
            <a:off x="457200" y="1600200"/>
            <a:ext cx="7986056"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smtClean="0"/>
          </a:p>
        </p:txBody>
      </p:sp>
      <p:sp>
        <p:nvSpPr>
          <p:cNvPr id="4" name="Content Placeholder 2"/>
          <p:cNvSpPr txBox="1">
            <a:spLocks/>
          </p:cNvSpPr>
          <p:nvPr/>
        </p:nvSpPr>
        <p:spPr>
          <a:xfrm>
            <a:off x="609600" y="1685636"/>
            <a:ext cx="7986056" cy="466436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If we only cared about current values</a:t>
            </a:r>
          </a:p>
          <a:p>
            <a:r>
              <a:rPr lang="en-US" dirty="0" smtClean="0"/>
              <a:t>However, our data</a:t>
            </a:r>
          </a:p>
          <a:p>
            <a:pPr lvl="1"/>
            <a:r>
              <a:rPr lang="en-US" dirty="0"/>
              <a:t>M</a:t>
            </a:r>
            <a:r>
              <a:rPr lang="en-US" dirty="0" smtClean="0"/>
              <a:t>ust be stored for 1+ years for compliance</a:t>
            </a:r>
          </a:p>
          <a:p>
            <a:pPr lvl="1"/>
            <a:r>
              <a:rPr lang="en-US" dirty="0" smtClean="0"/>
              <a:t>Must be able to be queried for historical/trend analysis</a:t>
            </a:r>
          </a:p>
        </p:txBody>
      </p:sp>
    </p:spTree>
    <p:extLst>
      <p:ext uri="{BB962C8B-B14F-4D97-AF65-F5344CB8AC3E}">
        <p14:creationId xmlns:p14="http://schemas.microsoft.com/office/powerpoint/2010/main" val="1054923133"/>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 Still Need Long-term Data Storage</a:t>
            </a:r>
            <a:endParaRPr lang="en-US" dirty="0"/>
          </a:p>
        </p:txBody>
      </p:sp>
      <p:sp>
        <p:nvSpPr>
          <p:cNvPr id="3" name="Content Placeholder 2"/>
          <p:cNvSpPr>
            <a:spLocks noGrp="1"/>
          </p:cNvSpPr>
          <p:nvPr>
            <p:ph idx="1"/>
          </p:nvPr>
        </p:nvSpPr>
        <p:spPr>
          <a:xfrm>
            <a:off x="638624" y="2163545"/>
            <a:ext cx="7869199" cy="1436130"/>
          </a:xfrm>
        </p:spPr>
        <p:txBody>
          <a:bodyPr/>
          <a:lstStyle/>
          <a:p>
            <a:pPr marL="0" lvl="2" indent="0" algn="ctr">
              <a:buNone/>
            </a:pPr>
            <a:r>
              <a:rPr lang="en-US" sz="3200" dirty="0" smtClean="0"/>
              <a:t>Solution?  </a:t>
            </a:r>
            <a:r>
              <a:rPr lang="en-US" sz="3200" dirty="0" smtClean="0">
                <a:solidFill>
                  <a:srgbClr val="00FF31"/>
                </a:solidFill>
              </a:rPr>
              <a:t>Migrate</a:t>
            </a:r>
            <a:r>
              <a:rPr lang="en-US" sz="3200" dirty="0" smtClean="0"/>
              <a:t> </a:t>
            </a:r>
            <a:r>
              <a:rPr lang="en-US" sz="3200" dirty="0"/>
              <a:t>data to an archive with expansive storage </a:t>
            </a:r>
            <a:r>
              <a:rPr lang="en-US" sz="3200" dirty="0" smtClean="0"/>
              <a:t>capacity</a:t>
            </a:r>
            <a:endParaRPr lang="en-US" dirty="0"/>
          </a:p>
        </p:txBody>
      </p:sp>
    </p:spTree>
    <p:extLst>
      <p:ext uri="{BB962C8B-B14F-4D97-AF65-F5344CB8AC3E}">
        <p14:creationId xmlns:p14="http://schemas.microsoft.com/office/powerpoint/2010/main" val="1384223447"/>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Winning</a:t>
            </a:r>
            <a:endParaRPr lang="en-US" dirty="0"/>
          </a:p>
        </p:txBody>
      </p:sp>
      <p:sp>
        <p:nvSpPr>
          <p:cNvPr id="4" name="TextBox 3"/>
          <p:cNvSpPr txBox="1"/>
          <p:nvPr/>
        </p:nvSpPr>
        <p:spPr>
          <a:xfrm>
            <a:off x="2208060" y="1968010"/>
            <a:ext cx="184666" cy="369332"/>
          </a:xfrm>
          <a:prstGeom prst="rect">
            <a:avLst/>
          </a:prstGeom>
          <a:noFill/>
        </p:spPr>
        <p:txBody>
          <a:bodyPr wrap="none" rtlCol="0">
            <a:spAutoFit/>
          </a:bodyPr>
          <a:lstStyle/>
          <a:p>
            <a:endParaRPr lang="en-US" dirty="0"/>
          </a:p>
        </p:txBody>
      </p:sp>
      <p:sp>
        <p:nvSpPr>
          <p:cNvPr id="5" name="Cloud 4"/>
          <p:cNvSpPr/>
          <p:nvPr/>
        </p:nvSpPr>
        <p:spPr>
          <a:xfrm>
            <a:off x="3479285" y="2742524"/>
            <a:ext cx="1891629" cy="1472587"/>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 name="Can 5"/>
          <p:cNvSpPr/>
          <p:nvPr/>
        </p:nvSpPr>
        <p:spPr>
          <a:xfrm>
            <a:off x="6755818" y="1210543"/>
            <a:ext cx="1405210" cy="1904906"/>
          </a:xfrm>
          <a:prstGeom prst="ca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4400" dirty="0" smtClean="0"/>
              <a:t>Redis</a:t>
            </a:r>
            <a:endParaRPr lang="en-US" sz="700" dirty="0"/>
          </a:p>
        </p:txBody>
      </p:sp>
      <p:sp>
        <p:nvSpPr>
          <p:cNvPr id="7" name="Rectangle 6"/>
          <p:cNvSpPr/>
          <p:nvPr/>
        </p:nvSpPr>
        <p:spPr>
          <a:xfrm>
            <a:off x="1337652" y="3080274"/>
            <a:ext cx="1055074" cy="79708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Gateway</a:t>
            </a:r>
            <a:endParaRPr lang="en-US" dirty="0"/>
          </a:p>
        </p:txBody>
      </p:sp>
      <p:grpSp>
        <p:nvGrpSpPr>
          <p:cNvPr id="12" name="Group 11"/>
          <p:cNvGrpSpPr/>
          <p:nvPr/>
        </p:nvGrpSpPr>
        <p:grpSpPr>
          <a:xfrm>
            <a:off x="891767" y="1968010"/>
            <a:ext cx="445885" cy="1510808"/>
            <a:chOff x="891767" y="1968010"/>
            <a:chExt cx="445885" cy="1510808"/>
          </a:xfrm>
        </p:grpSpPr>
        <p:sp>
          <p:nvSpPr>
            <p:cNvPr id="8" name="Oval 7"/>
            <p:cNvSpPr/>
            <p:nvPr/>
          </p:nvSpPr>
          <p:spPr>
            <a:xfrm>
              <a:off x="891767" y="1968010"/>
              <a:ext cx="365760" cy="36933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a:stCxn id="7" idx="1"/>
              <a:endCxn id="8" idx="4"/>
            </p:cNvCxnSpPr>
            <p:nvPr/>
          </p:nvCxnSpPr>
          <p:spPr>
            <a:xfrm flipH="1" flipV="1">
              <a:off x="1074647" y="2337342"/>
              <a:ext cx="263005" cy="1141476"/>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3" name="Group 12"/>
          <p:cNvGrpSpPr/>
          <p:nvPr/>
        </p:nvGrpSpPr>
        <p:grpSpPr>
          <a:xfrm>
            <a:off x="243204" y="3478818"/>
            <a:ext cx="1094448" cy="1781295"/>
            <a:chOff x="649027" y="1446278"/>
            <a:chExt cx="1094448" cy="1781295"/>
          </a:xfrm>
        </p:grpSpPr>
        <p:sp>
          <p:nvSpPr>
            <p:cNvPr id="14" name="Oval 13"/>
            <p:cNvSpPr/>
            <p:nvPr/>
          </p:nvSpPr>
          <p:spPr>
            <a:xfrm>
              <a:off x="649027" y="2858241"/>
              <a:ext cx="365760" cy="36933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a:stCxn id="7" idx="1"/>
              <a:endCxn id="14" idx="7"/>
            </p:cNvCxnSpPr>
            <p:nvPr/>
          </p:nvCxnSpPr>
          <p:spPr>
            <a:xfrm flipH="1">
              <a:off x="961223" y="1446278"/>
              <a:ext cx="782252" cy="146605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6" name="Group 15"/>
          <p:cNvGrpSpPr/>
          <p:nvPr/>
        </p:nvGrpSpPr>
        <p:grpSpPr>
          <a:xfrm>
            <a:off x="354915" y="3478818"/>
            <a:ext cx="982737" cy="583210"/>
            <a:chOff x="891767" y="1754132"/>
            <a:chExt cx="982737" cy="583210"/>
          </a:xfrm>
        </p:grpSpPr>
        <p:sp>
          <p:nvSpPr>
            <p:cNvPr id="17" name="Oval 16"/>
            <p:cNvSpPr/>
            <p:nvPr/>
          </p:nvSpPr>
          <p:spPr>
            <a:xfrm>
              <a:off x="891767" y="1968010"/>
              <a:ext cx="365760" cy="36933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a:stCxn id="7" idx="1"/>
              <a:endCxn id="17" idx="6"/>
            </p:cNvCxnSpPr>
            <p:nvPr/>
          </p:nvCxnSpPr>
          <p:spPr>
            <a:xfrm flipH="1">
              <a:off x="1257527" y="1754132"/>
              <a:ext cx="616977" cy="398544"/>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9" name="Group 18"/>
          <p:cNvGrpSpPr/>
          <p:nvPr/>
        </p:nvGrpSpPr>
        <p:grpSpPr>
          <a:xfrm>
            <a:off x="303064" y="2346173"/>
            <a:ext cx="1034588" cy="1132645"/>
            <a:chOff x="748949" y="1824441"/>
            <a:chExt cx="1034588" cy="1132645"/>
          </a:xfrm>
        </p:grpSpPr>
        <p:sp>
          <p:nvSpPr>
            <p:cNvPr id="20" name="Oval 19"/>
            <p:cNvSpPr/>
            <p:nvPr/>
          </p:nvSpPr>
          <p:spPr>
            <a:xfrm>
              <a:off x="748949" y="1824441"/>
              <a:ext cx="365760" cy="36933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a:stCxn id="7" idx="1"/>
              <a:endCxn id="20" idx="4"/>
            </p:cNvCxnSpPr>
            <p:nvPr/>
          </p:nvCxnSpPr>
          <p:spPr>
            <a:xfrm flipH="1" flipV="1">
              <a:off x="931829" y="2193773"/>
              <a:ext cx="851708" cy="763313"/>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22" name="Group 21"/>
          <p:cNvGrpSpPr/>
          <p:nvPr/>
        </p:nvGrpSpPr>
        <p:grpSpPr>
          <a:xfrm>
            <a:off x="931829" y="3478818"/>
            <a:ext cx="405823" cy="2150627"/>
            <a:chOff x="668343" y="889234"/>
            <a:chExt cx="405823" cy="2150627"/>
          </a:xfrm>
        </p:grpSpPr>
        <p:sp>
          <p:nvSpPr>
            <p:cNvPr id="23" name="Oval 22"/>
            <p:cNvSpPr/>
            <p:nvPr/>
          </p:nvSpPr>
          <p:spPr>
            <a:xfrm>
              <a:off x="668343" y="2670529"/>
              <a:ext cx="365760" cy="36933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4" name="Straight Connector 23"/>
            <p:cNvCxnSpPr>
              <a:stCxn id="7" idx="1"/>
              <a:endCxn id="23" idx="0"/>
            </p:cNvCxnSpPr>
            <p:nvPr/>
          </p:nvCxnSpPr>
          <p:spPr>
            <a:xfrm flipH="1">
              <a:off x="851223" y="889234"/>
              <a:ext cx="222943" cy="1781295"/>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9" name="Straight Arrow Connector 8"/>
          <p:cNvCxnSpPr>
            <a:stCxn id="7" idx="3"/>
            <a:endCxn id="5" idx="2"/>
          </p:cNvCxnSpPr>
          <p:nvPr/>
        </p:nvCxnSpPr>
        <p:spPr>
          <a:xfrm>
            <a:off x="2392726" y="3478818"/>
            <a:ext cx="1092427" cy="0"/>
          </a:xfrm>
          <a:prstGeom prst="straightConnector1">
            <a:avLst/>
          </a:prstGeom>
          <a:ln w="85725">
            <a:tailEnd type="stealth"/>
          </a:ln>
        </p:spPr>
        <p:style>
          <a:lnRef idx="3">
            <a:schemeClr val="accent3"/>
          </a:lnRef>
          <a:fillRef idx="0">
            <a:schemeClr val="accent3"/>
          </a:fillRef>
          <a:effectRef idx="2">
            <a:schemeClr val="accent3"/>
          </a:effectRef>
          <a:fontRef idx="minor">
            <a:schemeClr val="tx1"/>
          </a:fontRef>
        </p:style>
      </p:cxnSp>
      <p:cxnSp>
        <p:nvCxnSpPr>
          <p:cNvPr id="27" name="Straight Arrow Connector 26"/>
          <p:cNvCxnSpPr>
            <a:endCxn id="6" idx="2"/>
          </p:cNvCxnSpPr>
          <p:nvPr/>
        </p:nvCxnSpPr>
        <p:spPr>
          <a:xfrm flipV="1">
            <a:off x="5369338" y="2162996"/>
            <a:ext cx="1386480" cy="1035653"/>
          </a:xfrm>
          <a:prstGeom prst="straightConnector1">
            <a:avLst/>
          </a:prstGeom>
          <a:ln w="85725">
            <a:tailEnd type="stealth"/>
          </a:ln>
        </p:spPr>
        <p:style>
          <a:lnRef idx="3">
            <a:schemeClr val="accent3"/>
          </a:lnRef>
          <a:fillRef idx="0">
            <a:schemeClr val="accent3"/>
          </a:fillRef>
          <a:effectRef idx="2">
            <a:schemeClr val="accent3"/>
          </a:effectRef>
          <a:fontRef idx="minor">
            <a:schemeClr val="tx1"/>
          </a:fontRef>
        </p:style>
      </p:cxnSp>
      <p:sp>
        <p:nvSpPr>
          <p:cNvPr id="31" name="Can 30"/>
          <p:cNvSpPr/>
          <p:nvPr/>
        </p:nvSpPr>
        <p:spPr>
          <a:xfrm>
            <a:off x="6755818" y="4537330"/>
            <a:ext cx="1405210" cy="1904906"/>
          </a:xfrm>
          <a:prstGeom prst="can">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800" dirty="0" smtClean="0"/>
              <a:t>PostgreSQL</a:t>
            </a:r>
            <a:endParaRPr lang="en-US" sz="300" dirty="0"/>
          </a:p>
        </p:txBody>
      </p:sp>
      <p:sp>
        <p:nvSpPr>
          <p:cNvPr id="34" name="Rectangle 33"/>
          <p:cNvSpPr/>
          <p:nvPr/>
        </p:nvSpPr>
        <p:spPr>
          <a:xfrm>
            <a:off x="7694464" y="3424778"/>
            <a:ext cx="1055074" cy="79708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Archiver</a:t>
            </a:r>
            <a:endParaRPr lang="en-US" dirty="0"/>
          </a:p>
        </p:txBody>
      </p:sp>
      <p:cxnSp>
        <p:nvCxnSpPr>
          <p:cNvPr id="40" name="Straight Arrow Connector 39"/>
          <p:cNvCxnSpPr>
            <a:stCxn id="34" idx="0"/>
            <a:endCxn id="6" idx="3"/>
          </p:cNvCxnSpPr>
          <p:nvPr/>
        </p:nvCxnSpPr>
        <p:spPr>
          <a:xfrm flipH="1" flipV="1">
            <a:off x="7458423" y="3115449"/>
            <a:ext cx="763578" cy="309329"/>
          </a:xfrm>
          <a:prstGeom prst="straightConnector1">
            <a:avLst/>
          </a:prstGeom>
          <a:ln w="85725">
            <a:tailEnd type="stealth"/>
          </a:ln>
        </p:spPr>
        <p:style>
          <a:lnRef idx="3">
            <a:schemeClr val="accent3"/>
          </a:lnRef>
          <a:fillRef idx="0">
            <a:schemeClr val="accent3"/>
          </a:fillRef>
          <a:effectRef idx="2">
            <a:schemeClr val="accent3"/>
          </a:effectRef>
          <a:fontRef idx="minor">
            <a:schemeClr val="tx1"/>
          </a:fontRef>
        </p:style>
      </p:cxnSp>
      <p:cxnSp>
        <p:nvCxnSpPr>
          <p:cNvPr id="41" name="Straight Arrow Connector 40"/>
          <p:cNvCxnSpPr>
            <a:stCxn id="34" idx="2"/>
            <a:endCxn id="31" idx="1"/>
          </p:cNvCxnSpPr>
          <p:nvPr/>
        </p:nvCxnSpPr>
        <p:spPr>
          <a:xfrm flipH="1">
            <a:off x="7458423" y="4221866"/>
            <a:ext cx="763578" cy="315464"/>
          </a:xfrm>
          <a:prstGeom prst="straightConnector1">
            <a:avLst/>
          </a:prstGeom>
          <a:ln w="85725">
            <a:tailEnd type="stealth"/>
          </a:ln>
        </p:spPr>
        <p:style>
          <a:lnRef idx="3">
            <a:schemeClr val="accent3"/>
          </a:lnRef>
          <a:fillRef idx="0">
            <a:schemeClr val="accent3"/>
          </a:fillRef>
          <a:effectRef idx="2">
            <a:schemeClr val="accent3"/>
          </a:effectRef>
          <a:fontRef idx="minor">
            <a:schemeClr val="tx1"/>
          </a:fontRef>
        </p:style>
      </p:cxnSp>
      <p:pic>
        <p:nvPicPr>
          <p:cNvPr id="45" name="Picture 44"/>
          <p:cNvPicPr>
            <a:picLocks noChangeAspect="1"/>
          </p:cNvPicPr>
          <p:nvPr/>
        </p:nvPicPr>
        <p:blipFill>
          <a:blip r:embed="rId2"/>
          <a:stretch>
            <a:fillRect/>
          </a:stretch>
        </p:blipFill>
        <p:spPr>
          <a:xfrm flipH="1">
            <a:off x="8412676" y="3424778"/>
            <a:ext cx="336862" cy="428733"/>
          </a:xfrm>
          <a:prstGeom prst="rect">
            <a:avLst/>
          </a:prstGeom>
        </p:spPr>
      </p:pic>
    </p:spTree>
    <p:extLst>
      <p:ext uri="{BB962C8B-B14F-4D97-AF65-F5344CB8AC3E}">
        <p14:creationId xmlns:p14="http://schemas.microsoft.com/office/powerpoint/2010/main" val="2455091469"/>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Winning?</a:t>
            </a:r>
            <a:endParaRPr lang="en-US" dirty="0"/>
          </a:p>
        </p:txBody>
      </p:sp>
      <p:sp>
        <p:nvSpPr>
          <p:cNvPr id="4" name="TextBox 3"/>
          <p:cNvSpPr txBox="1"/>
          <p:nvPr/>
        </p:nvSpPr>
        <p:spPr>
          <a:xfrm>
            <a:off x="2208060" y="1968010"/>
            <a:ext cx="184666" cy="369332"/>
          </a:xfrm>
          <a:prstGeom prst="rect">
            <a:avLst/>
          </a:prstGeom>
          <a:noFill/>
        </p:spPr>
        <p:txBody>
          <a:bodyPr wrap="none" rtlCol="0">
            <a:spAutoFit/>
          </a:bodyPr>
          <a:lstStyle/>
          <a:p>
            <a:endParaRPr lang="en-US" dirty="0"/>
          </a:p>
        </p:txBody>
      </p:sp>
      <p:sp>
        <p:nvSpPr>
          <p:cNvPr id="5" name="Cloud 4"/>
          <p:cNvSpPr/>
          <p:nvPr/>
        </p:nvSpPr>
        <p:spPr>
          <a:xfrm>
            <a:off x="3479285" y="2742524"/>
            <a:ext cx="1891629" cy="1472587"/>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6" name="Can 5"/>
          <p:cNvSpPr/>
          <p:nvPr/>
        </p:nvSpPr>
        <p:spPr>
          <a:xfrm>
            <a:off x="6755818" y="1210543"/>
            <a:ext cx="1405210" cy="1904906"/>
          </a:xfrm>
          <a:prstGeom prst="ca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4400" dirty="0" smtClean="0"/>
              <a:t>Redis</a:t>
            </a:r>
            <a:endParaRPr lang="en-US" sz="700" dirty="0"/>
          </a:p>
        </p:txBody>
      </p:sp>
      <p:sp>
        <p:nvSpPr>
          <p:cNvPr id="7" name="Rectangle 6"/>
          <p:cNvSpPr/>
          <p:nvPr/>
        </p:nvSpPr>
        <p:spPr>
          <a:xfrm>
            <a:off x="1337652" y="3080274"/>
            <a:ext cx="1055074" cy="79708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Gateway</a:t>
            </a:r>
            <a:endParaRPr lang="en-US" dirty="0"/>
          </a:p>
        </p:txBody>
      </p:sp>
      <p:grpSp>
        <p:nvGrpSpPr>
          <p:cNvPr id="12" name="Group 11"/>
          <p:cNvGrpSpPr/>
          <p:nvPr/>
        </p:nvGrpSpPr>
        <p:grpSpPr>
          <a:xfrm>
            <a:off x="891767" y="1968010"/>
            <a:ext cx="445885" cy="1510808"/>
            <a:chOff x="891767" y="1968010"/>
            <a:chExt cx="445885" cy="1510808"/>
          </a:xfrm>
        </p:grpSpPr>
        <p:sp>
          <p:nvSpPr>
            <p:cNvPr id="8" name="Oval 7"/>
            <p:cNvSpPr/>
            <p:nvPr/>
          </p:nvSpPr>
          <p:spPr>
            <a:xfrm>
              <a:off x="891767" y="1968010"/>
              <a:ext cx="365760" cy="36933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a:stCxn id="7" idx="1"/>
              <a:endCxn id="8" idx="4"/>
            </p:cNvCxnSpPr>
            <p:nvPr/>
          </p:nvCxnSpPr>
          <p:spPr>
            <a:xfrm flipH="1" flipV="1">
              <a:off x="1074647" y="2337342"/>
              <a:ext cx="263005" cy="1141476"/>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3" name="Group 12"/>
          <p:cNvGrpSpPr/>
          <p:nvPr/>
        </p:nvGrpSpPr>
        <p:grpSpPr>
          <a:xfrm>
            <a:off x="243204" y="3478818"/>
            <a:ext cx="1094448" cy="1781295"/>
            <a:chOff x="649027" y="1446278"/>
            <a:chExt cx="1094448" cy="1781295"/>
          </a:xfrm>
        </p:grpSpPr>
        <p:sp>
          <p:nvSpPr>
            <p:cNvPr id="14" name="Oval 13"/>
            <p:cNvSpPr/>
            <p:nvPr/>
          </p:nvSpPr>
          <p:spPr>
            <a:xfrm>
              <a:off x="649027" y="2858241"/>
              <a:ext cx="365760" cy="36933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a:stCxn id="7" idx="1"/>
              <a:endCxn id="14" idx="7"/>
            </p:cNvCxnSpPr>
            <p:nvPr/>
          </p:nvCxnSpPr>
          <p:spPr>
            <a:xfrm flipH="1">
              <a:off x="961223" y="1446278"/>
              <a:ext cx="782252" cy="146605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6" name="Group 15"/>
          <p:cNvGrpSpPr/>
          <p:nvPr/>
        </p:nvGrpSpPr>
        <p:grpSpPr>
          <a:xfrm>
            <a:off x="354915" y="3478818"/>
            <a:ext cx="982737" cy="583210"/>
            <a:chOff x="891767" y="1754132"/>
            <a:chExt cx="982737" cy="583210"/>
          </a:xfrm>
        </p:grpSpPr>
        <p:sp>
          <p:nvSpPr>
            <p:cNvPr id="17" name="Oval 16"/>
            <p:cNvSpPr/>
            <p:nvPr/>
          </p:nvSpPr>
          <p:spPr>
            <a:xfrm>
              <a:off x="891767" y="1968010"/>
              <a:ext cx="365760" cy="36933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a:stCxn id="7" idx="1"/>
              <a:endCxn id="17" idx="6"/>
            </p:cNvCxnSpPr>
            <p:nvPr/>
          </p:nvCxnSpPr>
          <p:spPr>
            <a:xfrm flipH="1">
              <a:off x="1257527" y="1754132"/>
              <a:ext cx="616977" cy="398544"/>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9" name="Group 18"/>
          <p:cNvGrpSpPr/>
          <p:nvPr/>
        </p:nvGrpSpPr>
        <p:grpSpPr>
          <a:xfrm>
            <a:off x="303064" y="2346173"/>
            <a:ext cx="1034588" cy="1132645"/>
            <a:chOff x="748949" y="1824441"/>
            <a:chExt cx="1034588" cy="1132645"/>
          </a:xfrm>
        </p:grpSpPr>
        <p:sp>
          <p:nvSpPr>
            <p:cNvPr id="20" name="Oval 19"/>
            <p:cNvSpPr/>
            <p:nvPr/>
          </p:nvSpPr>
          <p:spPr>
            <a:xfrm>
              <a:off x="748949" y="1824441"/>
              <a:ext cx="365760" cy="36933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a:stCxn id="7" idx="1"/>
              <a:endCxn id="20" idx="4"/>
            </p:cNvCxnSpPr>
            <p:nvPr/>
          </p:nvCxnSpPr>
          <p:spPr>
            <a:xfrm flipH="1" flipV="1">
              <a:off x="931829" y="2193773"/>
              <a:ext cx="851708" cy="763313"/>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22" name="Group 21"/>
          <p:cNvGrpSpPr/>
          <p:nvPr/>
        </p:nvGrpSpPr>
        <p:grpSpPr>
          <a:xfrm>
            <a:off x="931829" y="3478818"/>
            <a:ext cx="405823" cy="2150627"/>
            <a:chOff x="668343" y="889234"/>
            <a:chExt cx="405823" cy="2150627"/>
          </a:xfrm>
        </p:grpSpPr>
        <p:sp>
          <p:nvSpPr>
            <p:cNvPr id="23" name="Oval 22"/>
            <p:cNvSpPr/>
            <p:nvPr/>
          </p:nvSpPr>
          <p:spPr>
            <a:xfrm>
              <a:off x="668343" y="2670529"/>
              <a:ext cx="365760" cy="36933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Connector 23"/>
            <p:cNvCxnSpPr>
              <a:stCxn id="7" idx="1"/>
              <a:endCxn id="23" idx="0"/>
            </p:cNvCxnSpPr>
            <p:nvPr/>
          </p:nvCxnSpPr>
          <p:spPr>
            <a:xfrm flipH="1">
              <a:off x="851223" y="889234"/>
              <a:ext cx="222943" cy="1781295"/>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9" name="Straight Arrow Connector 8"/>
          <p:cNvCxnSpPr>
            <a:stCxn id="7" idx="3"/>
            <a:endCxn id="5" idx="2"/>
          </p:cNvCxnSpPr>
          <p:nvPr/>
        </p:nvCxnSpPr>
        <p:spPr>
          <a:xfrm>
            <a:off x="2392726" y="3478818"/>
            <a:ext cx="1092427" cy="0"/>
          </a:xfrm>
          <a:prstGeom prst="straightConnector1">
            <a:avLst/>
          </a:prstGeom>
          <a:ln w="85725">
            <a:tailEnd type="stealth"/>
          </a:ln>
        </p:spPr>
        <p:style>
          <a:lnRef idx="3">
            <a:schemeClr val="accent3"/>
          </a:lnRef>
          <a:fillRef idx="0">
            <a:schemeClr val="accent3"/>
          </a:fillRef>
          <a:effectRef idx="2">
            <a:schemeClr val="accent3"/>
          </a:effectRef>
          <a:fontRef idx="minor">
            <a:schemeClr val="tx1"/>
          </a:fontRef>
        </p:style>
      </p:cxnSp>
      <p:cxnSp>
        <p:nvCxnSpPr>
          <p:cNvPr id="27" name="Straight Arrow Connector 26"/>
          <p:cNvCxnSpPr>
            <a:endCxn id="6" idx="2"/>
          </p:cNvCxnSpPr>
          <p:nvPr/>
        </p:nvCxnSpPr>
        <p:spPr>
          <a:xfrm flipV="1">
            <a:off x="5369338" y="2162996"/>
            <a:ext cx="1386480" cy="1035653"/>
          </a:xfrm>
          <a:prstGeom prst="straightConnector1">
            <a:avLst/>
          </a:prstGeom>
          <a:ln w="85725">
            <a:tailEnd type="stealth"/>
          </a:ln>
        </p:spPr>
        <p:style>
          <a:lnRef idx="3">
            <a:schemeClr val="accent3"/>
          </a:lnRef>
          <a:fillRef idx="0">
            <a:schemeClr val="accent3"/>
          </a:fillRef>
          <a:effectRef idx="2">
            <a:schemeClr val="accent3"/>
          </a:effectRef>
          <a:fontRef idx="minor">
            <a:schemeClr val="tx1"/>
          </a:fontRef>
        </p:style>
      </p:cxnSp>
      <p:sp>
        <p:nvSpPr>
          <p:cNvPr id="31" name="Can 30"/>
          <p:cNvSpPr/>
          <p:nvPr/>
        </p:nvSpPr>
        <p:spPr>
          <a:xfrm>
            <a:off x="6755818" y="4537330"/>
            <a:ext cx="1405210" cy="1904906"/>
          </a:xfrm>
          <a:prstGeom prst="can">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800" dirty="0" smtClean="0"/>
              <a:t>PostgreSQL</a:t>
            </a:r>
            <a:endParaRPr lang="en-US" sz="300" dirty="0"/>
          </a:p>
        </p:txBody>
      </p:sp>
      <p:sp>
        <p:nvSpPr>
          <p:cNvPr id="34" name="Rectangle 33"/>
          <p:cNvSpPr/>
          <p:nvPr/>
        </p:nvSpPr>
        <p:spPr>
          <a:xfrm>
            <a:off x="7694464" y="3424778"/>
            <a:ext cx="1055074" cy="79708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Archiver</a:t>
            </a:r>
            <a:endParaRPr lang="en-US" dirty="0"/>
          </a:p>
        </p:txBody>
      </p:sp>
      <p:cxnSp>
        <p:nvCxnSpPr>
          <p:cNvPr id="40" name="Straight Arrow Connector 39"/>
          <p:cNvCxnSpPr>
            <a:stCxn id="34" idx="0"/>
            <a:endCxn id="6" idx="3"/>
          </p:cNvCxnSpPr>
          <p:nvPr/>
        </p:nvCxnSpPr>
        <p:spPr>
          <a:xfrm flipH="1" flipV="1">
            <a:off x="7458423" y="3115449"/>
            <a:ext cx="763578" cy="309329"/>
          </a:xfrm>
          <a:prstGeom prst="straightConnector1">
            <a:avLst/>
          </a:prstGeom>
          <a:ln w="85725">
            <a:tailEnd type="stealth"/>
          </a:ln>
        </p:spPr>
        <p:style>
          <a:lnRef idx="3">
            <a:schemeClr val="accent3"/>
          </a:lnRef>
          <a:fillRef idx="0">
            <a:schemeClr val="accent3"/>
          </a:fillRef>
          <a:effectRef idx="2">
            <a:schemeClr val="accent3"/>
          </a:effectRef>
          <a:fontRef idx="minor">
            <a:schemeClr val="tx1"/>
          </a:fontRef>
        </p:style>
      </p:cxnSp>
      <p:cxnSp>
        <p:nvCxnSpPr>
          <p:cNvPr id="41" name="Straight Arrow Connector 40"/>
          <p:cNvCxnSpPr>
            <a:stCxn id="34" idx="2"/>
            <a:endCxn id="31" idx="1"/>
          </p:cNvCxnSpPr>
          <p:nvPr/>
        </p:nvCxnSpPr>
        <p:spPr>
          <a:xfrm flipH="1">
            <a:off x="7458423" y="4221866"/>
            <a:ext cx="763578" cy="315464"/>
          </a:xfrm>
          <a:prstGeom prst="straightConnector1">
            <a:avLst/>
          </a:prstGeom>
          <a:ln w="85725">
            <a:tailEnd type="stealth"/>
          </a:ln>
        </p:spPr>
        <p:style>
          <a:lnRef idx="3">
            <a:schemeClr val="accent3"/>
          </a:lnRef>
          <a:fillRef idx="0">
            <a:schemeClr val="accent3"/>
          </a:fillRef>
          <a:effectRef idx="2">
            <a:schemeClr val="accent3"/>
          </a:effectRef>
          <a:fontRef idx="minor">
            <a:schemeClr val="tx1"/>
          </a:fontRef>
        </p:style>
      </p:cxnSp>
      <p:pic>
        <p:nvPicPr>
          <p:cNvPr id="45" name="Picture 44"/>
          <p:cNvPicPr>
            <a:picLocks noChangeAspect="1"/>
          </p:cNvPicPr>
          <p:nvPr/>
        </p:nvPicPr>
        <p:blipFill>
          <a:blip r:embed="rId2"/>
          <a:stretch>
            <a:fillRect/>
          </a:stretch>
        </p:blipFill>
        <p:spPr>
          <a:xfrm flipH="1">
            <a:off x="8412676" y="3424778"/>
            <a:ext cx="336862" cy="428733"/>
          </a:xfrm>
          <a:prstGeom prst="rect">
            <a:avLst/>
          </a:prstGeom>
        </p:spPr>
      </p:pic>
      <p:sp>
        <p:nvSpPr>
          <p:cNvPr id="3" name="TextBox 2"/>
          <p:cNvSpPr txBox="1"/>
          <p:nvPr/>
        </p:nvSpPr>
        <p:spPr>
          <a:xfrm>
            <a:off x="5719533" y="4798448"/>
            <a:ext cx="505555" cy="923330"/>
          </a:xfrm>
          <a:prstGeom prst="rect">
            <a:avLst/>
          </a:prstGeom>
          <a:noFill/>
        </p:spPr>
        <p:txBody>
          <a:bodyPr wrap="none" rtlCol="0">
            <a:spAutoFit/>
          </a:bodyPr>
          <a:lstStyle/>
          <a:p>
            <a:r>
              <a:rPr lang="en-US" sz="5400" dirty="0" smtClean="0"/>
              <a:t>?</a:t>
            </a:r>
            <a:endParaRPr lang="en-US" sz="5400" dirty="0"/>
          </a:p>
        </p:txBody>
      </p:sp>
      <p:sp>
        <p:nvSpPr>
          <p:cNvPr id="32" name="TextBox 31"/>
          <p:cNvSpPr txBox="1"/>
          <p:nvPr/>
        </p:nvSpPr>
        <p:spPr>
          <a:xfrm>
            <a:off x="4793974" y="4336783"/>
            <a:ext cx="505555" cy="923330"/>
          </a:xfrm>
          <a:prstGeom prst="rect">
            <a:avLst/>
          </a:prstGeom>
          <a:noFill/>
        </p:spPr>
        <p:txBody>
          <a:bodyPr wrap="none" rtlCol="0">
            <a:spAutoFit/>
          </a:bodyPr>
          <a:lstStyle/>
          <a:p>
            <a:r>
              <a:rPr lang="en-US" sz="5400" dirty="0" smtClean="0"/>
              <a:t>?</a:t>
            </a:r>
            <a:endParaRPr lang="en-US" sz="5400" dirty="0"/>
          </a:p>
        </p:txBody>
      </p:sp>
      <p:sp>
        <p:nvSpPr>
          <p:cNvPr id="33" name="TextBox 32"/>
          <p:cNvSpPr txBox="1"/>
          <p:nvPr/>
        </p:nvSpPr>
        <p:spPr>
          <a:xfrm>
            <a:off x="5078411" y="5766104"/>
            <a:ext cx="505555" cy="923330"/>
          </a:xfrm>
          <a:prstGeom prst="rect">
            <a:avLst/>
          </a:prstGeom>
          <a:noFill/>
        </p:spPr>
        <p:txBody>
          <a:bodyPr wrap="none" rtlCol="0">
            <a:spAutoFit/>
          </a:bodyPr>
          <a:lstStyle/>
          <a:p>
            <a:r>
              <a:rPr lang="en-US" sz="5400" dirty="0" smtClean="0"/>
              <a:t>?</a:t>
            </a:r>
            <a:endParaRPr lang="en-US" sz="5400" dirty="0"/>
          </a:p>
        </p:txBody>
      </p:sp>
      <p:sp>
        <p:nvSpPr>
          <p:cNvPr id="11" name="Rounded Rectangle 10"/>
          <p:cNvSpPr/>
          <p:nvPr/>
        </p:nvSpPr>
        <p:spPr>
          <a:xfrm>
            <a:off x="2503505" y="5089975"/>
            <a:ext cx="2290469" cy="135225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Some Poor Client</a:t>
            </a:r>
            <a:endParaRPr lang="en-US" dirty="0"/>
          </a:p>
        </p:txBody>
      </p:sp>
      <p:cxnSp>
        <p:nvCxnSpPr>
          <p:cNvPr id="37" name="Straight Arrow Connector 36"/>
          <p:cNvCxnSpPr>
            <a:stCxn id="11" idx="3"/>
          </p:cNvCxnSpPr>
          <p:nvPr/>
        </p:nvCxnSpPr>
        <p:spPr>
          <a:xfrm flipV="1">
            <a:off x="4793974" y="4062028"/>
            <a:ext cx="1431114" cy="1704076"/>
          </a:xfrm>
          <a:prstGeom prst="straightConnector1">
            <a:avLst/>
          </a:prstGeom>
          <a:ln w="85725">
            <a:tailEnd type="stealth"/>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377186058"/>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Yes, Winning</a:t>
            </a:r>
            <a:endParaRPr lang="en-US" dirty="0"/>
          </a:p>
        </p:txBody>
      </p:sp>
      <p:sp>
        <p:nvSpPr>
          <p:cNvPr id="4" name="TextBox 3"/>
          <p:cNvSpPr txBox="1"/>
          <p:nvPr/>
        </p:nvSpPr>
        <p:spPr>
          <a:xfrm>
            <a:off x="2208060" y="1968010"/>
            <a:ext cx="184666" cy="369332"/>
          </a:xfrm>
          <a:prstGeom prst="rect">
            <a:avLst/>
          </a:prstGeom>
          <a:noFill/>
        </p:spPr>
        <p:txBody>
          <a:bodyPr wrap="none" rtlCol="0">
            <a:spAutoFit/>
          </a:bodyPr>
          <a:lstStyle/>
          <a:p>
            <a:endParaRPr lang="en-US" dirty="0"/>
          </a:p>
        </p:txBody>
      </p:sp>
      <p:sp>
        <p:nvSpPr>
          <p:cNvPr id="5" name="Cloud 4"/>
          <p:cNvSpPr/>
          <p:nvPr/>
        </p:nvSpPr>
        <p:spPr>
          <a:xfrm>
            <a:off x="3479285" y="2742524"/>
            <a:ext cx="1891629" cy="1472587"/>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6" name="Can 5"/>
          <p:cNvSpPr/>
          <p:nvPr/>
        </p:nvSpPr>
        <p:spPr>
          <a:xfrm>
            <a:off x="6755818" y="1210379"/>
            <a:ext cx="1405210" cy="1904906"/>
          </a:xfrm>
          <a:prstGeom prst="ca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4400" dirty="0" smtClean="0"/>
              <a:t>Redis</a:t>
            </a:r>
            <a:endParaRPr lang="en-US" sz="700" dirty="0"/>
          </a:p>
        </p:txBody>
      </p:sp>
      <p:sp>
        <p:nvSpPr>
          <p:cNvPr id="7" name="Rectangle 6"/>
          <p:cNvSpPr/>
          <p:nvPr/>
        </p:nvSpPr>
        <p:spPr>
          <a:xfrm>
            <a:off x="1337652" y="3080274"/>
            <a:ext cx="1055074" cy="79708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Gateway</a:t>
            </a:r>
            <a:endParaRPr lang="en-US" dirty="0"/>
          </a:p>
        </p:txBody>
      </p:sp>
      <p:grpSp>
        <p:nvGrpSpPr>
          <p:cNvPr id="12" name="Group 11"/>
          <p:cNvGrpSpPr/>
          <p:nvPr/>
        </p:nvGrpSpPr>
        <p:grpSpPr>
          <a:xfrm>
            <a:off x="891767" y="1968010"/>
            <a:ext cx="445885" cy="1510808"/>
            <a:chOff x="891767" y="1968010"/>
            <a:chExt cx="445885" cy="1510808"/>
          </a:xfrm>
        </p:grpSpPr>
        <p:sp>
          <p:nvSpPr>
            <p:cNvPr id="8" name="Oval 7"/>
            <p:cNvSpPr/>
            <p:nvPr/>
          </p:nvSpPr>
          <p:spPr>
            <a:xfrm>
              <a:off x="891767" y="1968010"/>
              <a:ext cx="365760" cy="36933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a:stCxn id="7" idx="1"/>
              <a:endCxn id="8" idx="4"/>
            </p:cNvCxnSpPr>
            <p:nvPr/>
          </p:nvCxnSpPr>
          <p:spPr>
            <a:xfrm flipH="1" flipV="1">
              <a:off x="1074647" y="2337342"/>
              <a:ext cx="263005" cy="1141476"/>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3" name="Group 12"/>
          <p:cNvGrpSpPr/>
          <p:nvPr/>
        </p:nvGrpSpPr>
        <p:grpSpPr>
          <a:xfrm>
            <a:off x="243204" y="3478818"/>
            <a:ext cx="1094448" cy="1781295"/>
            <a:chOff x="649027" y="1446278"/>
            <a:chExt cx="1094448" cy="1781295"/>
          </a:xfrm>
        </p:grpSpPr>
        <p:sp>
          <p:nvSpPr>
            <p:cNvPr id="14" name="Oval 13"/>
            <p:cNvSpPr/>
            <p:nvPr/>
          </p:nvSpPr>
          <p:spPr>
            <a:xfrm>
              <a:off x="649027" y="2858241"/>
              <a:ext cx="365760" cy="36933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a:stCxn id="7" idx="1"/>
              <a:endCxn id="14" idx="7"/>
            </p:cNvCxnSpPr>
            <p:nvPr/>
          </p:nvCxnSpPr>
          <p:spPr>
            <a:xfrm flipH="1">
              <a:off x="961223" y="1446278"/>
              <a:ext cx="782252" cy="146605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6" name="Group 15"/>
          <p:cNvGrpSpPr/>
          <p:nvPr/>
        </p:nvGrpSpPr>
        <p:grpSpPr>
          <a:xfrm>
            <a:off x="354915" y="3478818"/>
            <a:ext cx="982737" cy="583210"/>
            <a:chOff x="891767" y="1754132"/>
            <a:chExt cx="982737" cy="583210"/>
          </a:xfrm>
        </p:grpSpPr>
        <p:sp>
          <p:nvSpPr>
            <p:cNvPr id="17" name="Oval 16"/>
            <p:cNvSpPr/>
            <p:nvPr/>
          </p:nvSpPr>
          <p:spPr>
            <a:xfrm>
              <a:off x="891767" y="1968010"/>
              <a:ext cx="365760" cy="36933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a:stCxn id="7" idx="1"/>
              <a:endCxn id="17" idx="6"/>
            </p:cNvCxnSpPr>
            <p:nvPr/>
          </p:nvCxnSpPr>
          <p:spPr>
            <a:xfrm flipH="1">
              <a:off x="1257527" y="1754132"/>
              <a:ext cx="616977" cy="398544"/>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9" name="Group 18"/>
          <p:cNvGrpSpPr/>
          <p:nvPr/>
        </p:nvGrpSpPr>
        <p:grpSpPr>
          <a:xfrm>
            <a:off x="303064" y="2346173"/>
            <a:ext cx="1034588" cy="1132645"/>
            <a:chOff x="748949" y="1824441"/>
            <a:chExt cx="1034588" cy="1132645"/>
          </a:xfrm>
        </p:grpSpPr>
        <p:sp>
          <p:nvSpPr>
            <p:cNvPr id="20" name="Oval 19"/>
            <p:cNvSpPr/>
            <p:nvPr/>
          </p:nvSpPr>
          <p:spPr>
            <a:xfrm>
              <a:off x="748949" y="1824441"/>
              <a:ext cx="365760" cy="36933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a:stCxn id="7" idx="1"/>
              <a:endCxn id="20" idx="4"/>
            </p:cNvCxnSpPr>
            <p:nvPr/>
          </p:nvCxnSpPr>
          <p:spPr>
            <a:xfrm flipH="1" flipV="1">
              <a:off x="931829" y="2193773"/>
              <a:ext cx="851708" cy="763313"/>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22" name="Group 21"/>
          <p:cNvGrpSpPr/>
          <p:nvPr/>
        </p:nvGrpSpPr>
        <p:grpSpPr>
          <a:xfrm>
            <a:off x="931829" y="3478818"/>
            <a:ext cx="405823" cy="2150627"/>
            <a:chOff x="668343" y="889234"/>
            <a:chExt cx="405823" cy="2150627"/>
          </a:xfrm>
        </p:grpSpPr>
        <p:sp>
          <p:nvSpPr>
            <p:cNvPr id="23" name="Oval 22"/>
            <p:cNvSpPr/>
            <p:nvPr/>
          </p:nvSpPr>
          <p:spPr>
            <a:xfrm>
              <a:off x="668343" y="2670529"/>
              <a:ext cx="365760" cy="36933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Connector 23"/>
            <p:cNvCxnSpPr>
              <a:stCxn id="7" idx="1"/>
              <a:endCxn id="23" idx="0"/>
            </p:cNvCxnSpPr>
            <p:nvPr/>
          </p:nvCxnSpPr>
          <p:spPr>
            <a:xfrm flipH="1">
              <a:off x="851223" y="889234"/>
              <a:ext cx="222943" cy="1781295"/>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9" name="Straight Arrow Connector 8"/>
          <p:cNvCxnSpPr>
            <a:stCxn id="7" idx="3"/>
            <a:endCxn id="5" idx="2"/>
          </p:cNvCxnSpPr>
          <p:nvPr/>
        </p:nvCxnSpPr>
        <p:spPr>
          <a:xfrm>
            <a:off x="2392726" y="3478818"/>
            <a:ext cx="1092427" cy="0"/>
          </a:xfrm>
          <a:prstGeom prst="straightConnector1">
            <a:avLst/>
          </a:prstGeom>
          <a:ln w="85725">
            <a:tailEnd type="stealth"/>
          </a:ln>
        </p:spPr>
        <p:style>
          <a:lnRef idx="3">
            <a:schemeClr val="accent3"/>
          </a:lnRef>
          <a:fillRef idx="0">
            <a:schemeClr val="accent3"/>
          </a:fillRef>
          <a:effectRef idx="2">
            <a:schemeClr val="accent3"/>
          </a:effectRef>
          <a:fontRef idx="minor">
            <a:schemeClr val="tx1"/>
          </a:fontRef>
        </p:style>
      </p:cxnSp>
      <p:sp>
        <p:nvSpPr>
          <p:cNvPr id="31" name="Can 30"/>
          <p:cNvSpPr/>
          <p:nvPr/>
        </p:nvSpPr>
        <p:spPr>
          <a:xfrm>
            <a:off x="6755818" y="4537330"/>
            <a:ext cx="1405210" cy="1904906"/>
          </a:xfrm>
          <a:prstGeom prst="can">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800" dirty="0" smtClean="0"/>
              <a:t>PostgreSQL</a:t>
            </a:r>
            <a:endParaRPr lang="en-US" sz="300" dirty="0"/>
          </a:p>
        </p:txBody>
      </p:sp>
      <p:sp>
        <p:nvSpPr>
          <p:cNvPr id="34" name="Rectangle 33"/>
          <p:cNvSpPr/>
          <p:nvPr/>
        </p:nvSpPr>
        <p:spPr>
          <a:xfrm>
            <a:off x="7694464" y="3424778"/>
            <a:ext cx="1055074" cy="79708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Archiver</a:t>
            </a:r>
            <a:endParaRPr lang="en-US" dirty="0"/>
          </a:p>
        </p:txBody>
      </p:sp>
      <p:cxnSp>
        <p:nvCxnSpPr>
          <p:cNvPr id="40" name="Straight Arrow Connector 39"/>
          <p:cNvCxnSpPr>
            <a:stCxn id="34" idx="0"/>
            <a:endCxn id="6" idx="3"/>
          </p:cNvCxnSpPr>
          <p:nvPr/>
        </p:nvCxnSpPr>
        <p:spPr>
          <a:xfrm flipH="1" flipV="1">
            <a:off x="7458423" y="3115285"/>
            <a:ext cx="763578" cy="309493"/>
          </a:xfrm>
          <a:prstGeom prst="straightConnector1">
            <a:avLst/>
          </a:prstGeom>
          <a:ln w="85725">
            <a:tailEnd type="stealth"/>
          </a:ln>
        </p:spPr>
        <p:style>
          <a:lnRef idx="3">
            <a:schemeClr val="accent3"/>
          </a:lnRef>
          <a:fillRef idx="0">
            <a:schemeClr val="accent3"/>
          </a:fillRef>
          <a:effectRef idx="2">
            <a:schemeClr val="accent3"/>
          </a:effectRef>
          <a:fontRef idx="minor">
            <a:schemeClr val="tx1"/>
          </a:fontRef>
        </p:style>
      </p:cxnSp>
      <p:cxnSp>
        <p:nvCxnSpPr>
          <p:cNvPr id="41" name="Straight Arrow Connector 40"/>
          <p:cNvCxnSpPr>
            <a:stCxn id="34" idx="2"/>
            <a:endCxn id="31" idx="1"/>
          </p:cNvCxnSpPr>
          <p:nvPr/>
        </p:nvCxnSpPr>
        <p:spPr>
          <a:xfrm flipH="1">
            <a:off x="7458423" y="4221866"/>
            <a:ext cx="763578" cy="315464"/>
          </a:xfrm>
          <a:prstGeom prst="straightConnector1">
            <a:avLst/>
          </a:prstGeom>
          <a:ln w="85725">
            <a:tailEnd type="stealth"/>
          </a:ln>
        </p:spPr>
        <p:style>
          <a:lnRef idx="3">
            <a:schemeClr val="accent3"/>
          </a:lnRef>
          <a:fillRef idx="0">
            <a:schemeClr val="accent3"/>
          </a:fillRef>
          <a:effectRef idx="2">
            <a:schemeClr val="accent3"/>
          </a:effectRef>
          <a:fontRef idx="minor">
            <a:schemeClr val="tx1"/>
          </a:fontRef>
        </p:style>
      </p:cxnSp>
      <p:pic>
        <p:nvPicPr>
          <p:cNvPr id="45" name="Picture 44"/>
          <p:cNvPicPr>
            <a:picLocks noChangeAspect="1"/>
          </p:cNvPicPr>
          <p:nvPr/>
        </p:nvPicPr>
        <p:blipFill>
          <a:blip r:embed="rId2"/>
          <a:stretch>
            <a:fillRect/>
          </a:stretch>
        </p:blipFill>
        <p:spPr>
          <a:xfrm flipH="1">
            <a:off x="8412676" y="3424778"/>
            <a:ext cx="336862" cy="428733"/>
          </a:xfrm>
          <a:prstGeom prst="rect">
            <a:avLst/>
          </a:prstGeom>
        </p:spPr>
      </p:pic>
      <p:sp>
        <p:nvSpPr>
          <p:cNvPr id="11" name="Rounded Rectangle 10"/>
          <p:cNvSpPr/>
          <p:nvPr/>
        </p:nvSpPr>
        <p:spPr>
          <a:xfrm>
            <a:off x="6044278" y="1667540"/>
            <a:ext cx="582466" cy="470111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t>A</a:t>
            </a:r>
          </a:p>
          <a:p>
            <a:pPr algn="ctr"/>
            <a:r>
              <a:rPr lang="en-US" sz="4000" dirty="0" smtClean="0"/>
              <a:t>P</a:t>
            </a:r>
          </a:p>
          <a:p>
            <a:pPr algn="ctr"/>
            <a:r>
              <a:rPr lang="en-US" sz="4000" dirty="0"/>
              <a:t>I</a:t>
            </a:r>
          </a:p>
        </p:txBody>
      </p:sp>
      <p:sp>
        <p:nvSpPr>
          <p:cNvPr id="33" name="Rounded Rectangle 32"/>
          <p:cNvSpPr/>
          <p:nvPr/>
        </p:nvSpPr>
        <p:spPr>
          <a:xfrm>
            <a:off x="2503505" y="5099597"/>
            <a:ext cx="2290469" cy="135225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Some Happy Client</a:t>
            </a:r>
            <a:endParaRPr lang="en-US" dirty="0"/>
          </a:p>
        </p:txBody>
      </p:sp>
      <p:cxnSp>
        <p:nvCxnSpPr>
          <p:cNvPr id="35" name="Straight Arrow Connector 34"/>
          <p:cNvCxnSpPr>
            <a:stCxn id="33" idx="3"/>
            <a:endCxn id="11" idx="1"/>
          </p:cNvCxnSpPr>
          <p:nvPr/>
        </p:nvCxnSpPr>
        <p:spPr>
          <a:xfrm flipV="1">
            <a:off x="4793974" y="4018097"/>
            <a:ext cx="1250304" cy="1757629"/>
          </a:xfrm>
          <a:prstGeom prst="straightConnector1">
            <a:avLst/>
          </a:prstGeom>
          <a:ln w="85725">
            <a:tailEnd type="stealth"/>
          </a:ln>
        </p:spPr>
        <p:style>
          <a:lnRef idx="3">
            <a:schemeClr val="accent3"/>
          </a:lnRef>
          <a:fillRef idx="0">
            <a:schemeClr val="accent3"/>
          </a:fillRef>
          <a:effectRef idx="2">
            <a:schemeClr val="accent3"/>
          </a:effectRef>
          <a:fontRef idx="minor">
            <a:schemeClr val="tx1"/>
          </a:fontRef>
        </p:style>
      </p:cxnSp>
      <p:pic>
        <p:nvPicPr>
          <p:cNvPr id="36" name="Picture 35"/>
          <p:cNvPicPr>
            <a:picLocks noChangeAspect="1"/>
          </p:cNvPicPr>
          <p:nvPr/>
        </p:nvPicPr>
        <p:blipFill>
          <a:blip r:embed="rId2"/>
          <a:stretch>
            <a:fillRect/>
          </a:stretch>
        </p:blipFill>
        <p:spPr>
          <a:xfrm flipH="1">
            <a:off x="6289882" y="2651541"/>
            <a:ext cx="336862" cy="428733"/>
          </a:xfrm>
          <a:prstGeom prst="rect">
            <a:avLst/>
          </a:prstGeom>
        </p:spPr>
      </p:pic>
      <p:cxnSp>
        <p:nvCxnSpPr>
          <p:cNvPr id="37" name="Curved Connector 36"/>
          <p:cNvCxnSpPr>
            <a:stCxn id="5" idx="3"/>
          </p:cNvCxnSpPr>
          <p:nvPr/>
        </p:nvCxnSpPr>
        <p:spPr>
          <a:xfrm rot="5400000" flipH="1" flipV="1">
            <a:off x="4885918" y="956821"/>
            <a:ext cx="1409083" cy="2330718"/>
          </a:xfrm>
          <a:prstGeom prst="curvedConnector2">
            <a:avLst/>
          </a:prstGeom>
          <a:ln>
            <a:tailEnd type="arrow"/>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64321439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a:t>
            </a:r>
            <a:endParaRPr lang="en-US" dirty="0"/>
          </a:p>
        </p:txBody>
      </p:sp>
      <p:sp>
        <p:nvSpPr>
          <p:cNvPr id="3" name="Content Placeholder 2"/>
          <p:cNvSpPr>
            <a:spLocks noGrp="1"/>
          </p:cNvSpPr>
          <p:nvPr>
            <p:ph idx="1"/>
          </p:nvPr>
        </p:nvSpPr>
        <p:spPr/>
        <p:txBody>
          <a:bodyPr/>
          <a:lstStyle/>
          <a:p>
            <a:pPr marL="0" indent="0">
              <a:buNone/>
            </a:pPr>
            <a:r>
              <a:rPr lang="en-US" sz="3600" b="1" dirty="0" err="1" smtClean="0"/>
              <a:t>Stuxnet</a:t>
            </a:r>
            <a:endParaRPr lang="en-US" sz="3600" b="1" dirty="0" smtClean="0"/>
          </a:p>
          <a:p>
            <a:r>
              <a:rPr lang="en-US" dirty="0" smtClean="0"/>
              <a:t>Two major components:</a:t>
            </a:r>
          </a:p>
          <a:p>
            <a:pPr marL="457200" lvl="1" indent="0">
              <a:buNone/>
            </a:pPr>
            <a:r>
              <a:rPr lang="en-US" dirty="0" smtClean="0"/>
              <a:t>1) Send centrifuges spinning wildly out of control</a:t>
            </a:r>
          </a:p>
          <a:p>
            <a:pPr marL="457200" lvl="1" indent="0">
              <a:buNone/>
            </a:pPr>
            <a:r>
              <a:rPr lang="en-US" dirty="0" smtClean="0"/>
              <a:t>2) Record ‘normal operations’ and play them back 	to operators during the attack </a:t>
            </a:r>
            <a:r>
              <a:rPr lang="en-US" baseline="30000" dirty="0" smtClean="0"/>
              <a:t>1</a:t>
            </a:r>
            <a:endParaRPr lang="en-US" dirty="0" smtClean="0"/>
          </a:p>
          <a:p>
            <a:r>
              <a:rPr lang="en-US" dirty="0" smtClean="0"/>
              <a:t>Environmental monitoring provides secondary indicators, such as abnormal heat/motion/sound</a:t>
            </a:r>
            <a:endParaRPr lang="en-US" dirty="0"/>
          </a:p>
        </p:txBody>
      </p:sp>
      <p:sp>
        <p:nvSpPr>
          <p:cNvPr id="4" name="TextBox 3"/>
          <p:cNvSpPr txBox="1"/>
          <p:nvPr/>
        </p:nvSpPr>
        <p:spPr>
          <a:xfrm>
            <a:off x="650515" y="6428165"/>
            <a:ext cx="7866256" cy="369332"/>
          </a:xfrm>
          <a:prstGeom prst="rect">
            <a:avLst/>
          </a:prstGeom>
          <a:noFill/>
        </p:spPr>
        <p:txBody>
          <a:bodyPr wrap="none" rtlCol="0">
            <a:spAutoFit/>
          </a:bodyPr>
          <a:lstStyle/>
          <a:p>
            <a:r>
              <a:rPr lang="en-US" baseline="30000" dirty="0" smtClean="0"/>
              <a:t>1 </a:t>
            </a:r>
            <a:r>
              <a:rPr lang="en-US" dirty="0" smtClean="0"/>
              <a:t>http</a:t>
            </a:r>
            <a:r>
              <a:rPr lang="en-US" dirty="0"/>
              <a:t>://</a:t>
            </a:r>
            <a:r>
              <a:rPr lang="en-US" dirty="0" err="1"/>
              <a:t>www.nytimes.com</a:t>
            </a:r>
            <a:r>
              <a:rPr lang="en-US" dirty="0"/>
              <a:t>/2011/01/16/world/</a:t>
            </a:r>
            <a:r>
              <a:rPr lang="en-US" dirty="0" err="1"/>
              <a:t>middleeast</a:t>
            </a:r>
            <a:r>
              <a:rPr lang="en-US" dirty="0"/>
              <a:t>/16stuxnet.html?_r=2&amp;</a:t>
            </a:r>
          </a:p>
        </p:txBody>
      </p:sp>
    </p:spTree>
    <p:extLst>
      <p:ext uri="{BB962C8B-B14F-4D97-AF65-F5344CB8AC3E}">
        <p14:creationId xmlns:p14="http://schemas.microsoft.com/office/powerpoint/2010/main" val="492609084"/>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67920" y="652188"/>
            <a:ext cx="184666" cy="369332"/>
          </a:xfrm>
          <a:prstGeom prst="rect">
            <a:avLst/>
          </a:prstGeom>
          <a:noFill/>
        </p:spPr>
        <p:txBody>
          <a:bodyPr wrap="none" rtlCol="0">
            <a:spAutoFit/>
          </a:bodyPr>
          <a:lstStyle/>
          <a:p>
            <a:endParaRPr lang="en-US" dirty="0"/>
          </a:p>
        </p:txBody>
      </p:sp>
      <p:sp>
        <p:nvSpPr>
          <p:cNvPr id="5" name="Cloud 4"/>
          <p:cNvSpPr/>
          <p:nvPr/>
        </p:nvSpPr>
        <p:spPr>
          <a:xfrm>
            <a:off x="2997088" y="454891"/>
            <a:ext cx="1891629" cy="1472587"/>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7" name="Rectangle 6"/>
          <p:cNvSpPr/>
          <p:nvPr/>
        </p:nvSpPr>
        <p:spPr>
          <a:xfrm>
            <a:off x="1397512" y="1764452"/>
            <a:ext cx="1055074" cy="79708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Gateway</a:t>
            </a:r>
            <a:endParaRPr lang="en-US" dirty="0"/>
          </a:p>
        </p:txBody>
      </p:sp>
      <p:grpSp>
        <p:nvGrpSpPr>
          <p:cNvPr id="12" name="Group 11"/>
          <p:cNvGrpSpPr/>
          <p:nvPr/>
        </p:nvGrpSpPr>
        <p:grpSpPr>
          <a:xfrm>
            <a:off x="951627" y="652188"/>
            <a:ext cx="445885" cy="1510808"/>
            <a:chOff x="891767" y="1968010"/>
            <a:chExt cx="445885" cy="1510808"/>
          </a:xfrm>
        </p:grpSpPr>
        <p:sp>
          <p:nvSpPr>
            <p:cNvPr id="8" name="Oval 7"/>
            <p:cNvSpPr/>
            <p:nvPr/>
          </p:nvSpPr>
          <p:spPr>
            <a:xfrm>
              <a:off x="891767" y="1968010"/>
              <a:ext cx="365760" cy="36933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a:stCxn id="7" idx="1"/>
              <a:endCxn id="8" idx="4"/>
            </p:cNvCxnSpPr>
            <p:nvPr/>
          </p:nvCxnSpPr>
          <p:spPr>
            <a:xfrm flipH="1" flipV="1">
              <a:off x="1074647" y="2337342"/>
              <a:ext cx="263005" cy="1141476"/>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3" name="Group 12"/>
          <p:cNvGrpSpPr/>
          <p:nvPr/>
        </p:nvGrpSpPr>
        <p:grpSpPr>
          <a:xfrm>
            <a:off x="303064" y="2162996"/>
            <a:ext cx="1094448" cy="1781295"/>
            <a:chOff x="649027" y="1446278"/>
            <a:chExt cx="1094448" cy="1781295"/>
          </a:xfrm>
        </p:grpSpPr>
        <p:sp>
          <p:nvSpPr>
            <p:cNvPr id="14" name="Oval 13"/>
            <p:cNvSpPr/>
            <p:nvPr/>
          </p:nvSpPr>
          <p:spPr>
            <a:xfrm>
              <a:off x="649027" y="2858241"/>
              <a:ext cx="365760" cy="36933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a:stCxn id="7" idx="1"/>
              <a:endCxn id="14" idx="7"/>
            </p:cNvCxnSpPr>
            <p:nvPr/>
          </p:nvCxnSpPr>
          <p:spPr>
            <a:xfrm flipH="1">
              <a:off x="961223" y="1446278"/>
              <a:ext cx="782252" cy="146605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6" name="Group 15"/>
          <p:cNvGrpSpPr/>
          <p:nvPr/>
        </p:nvGrpSpPr>
        <p:grpSpPr>
          <a:xfrm>
            <a:off x="414775" y="2162996"/>
            <a:ext cx="982737" cy="583210"/>
            <a:chOff x="891767" y="1754132"/>
            <a:chExt cx="982737" cy="583210"/>
          </a:xfrm>
        </p:grpSpPr>
        <p:sp>
          <p:nvSpPr>
            <p:cNvPr id="17" name="Oval 16"/>
            <p:cNvSpPr/>
            <p:nvPr/>
          </p:nvSpPr>
          <p:spPr>
            <a:xfrm>
              <a:off x="891767" y="1968010"/>
              <a:ext cx="365760" cy="36933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a:stCxn id="7" idx="1"/>
              <a:endCxn id="17" idx="6"/>
            </p:cNvCxnSpPr>
            <p:nvPr/>
          </p:nvCxnSpPr>
          <p:spPr>
            <a:xfrm flipH="1">
              <a:off x="1257527" y="1754132"/>
              <a:ext cx="616977" cy="398544"/>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9" name="Group 18"/>
          <p:cNvGrpSpPr/>
          <p:nvPr/>
        </p:nvGrpSpPr>
        <p:grpSpPr>
          <a:xfrm>
            <a:off x="362924" y="1030351"/>
            <a:ext cx="1034588" cy="1132645"/>
            <a:chOff x="748949" y="1824441"/>
            <a:chExt cx="1034588" cy="1132645"/>
          </a:xfrm>
        </p:grpSpPr>
        <p:sp>
          <p:nvSpPr>
            <p:cNvPr id="20" name="Oval 19"/>
            <p:cNvSpPr/>
            <p:nvPr/>
          </p:nvSpPr>
          <p:spPr>
            <a:xfrm>
              <a:off x="748949" y="1824441"/>
              <a:ext cx="365760" cy="36933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a:stCxn id="7" idx="1"/>
              <a:endCxn id="20" idx="4"/>
            </p:cNvCxnSpPr>
            <p:nvPr/>
          </p:nvCxnSpPr>
          <p:spPr>
            <a:xfrm flipH="1" flipV="1">
              <a:off x="931829" y="2193773"/>
              <a:ext cx="851708" cy="763313"/>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22" name="Group 21"/>
          <p:cNvGrpSpPr/>
          <p:nvPr/>
        </p:nvGrpSpPr>
        <p:grpSpPr>
          <a:xfrm>
            <a:off x="991689" y="2162996"/>
            <a:ext cx="405823" cy="2150627"/>
            <a:chOff x="668343" y="889234"/>
            <a:chExt cx="405823" cy="2150627"/>
          </a:xfrm>
        </p:grpSpPr>
        <p:sp>
          <p:nvSpPr>
            <p:cNvPr id="23" name="Oval 22"/>
            <p:cNvSpPr/>
            <p:nvPr/>
          </p:nvSpPr>
          <p:spPr>
            <a:xfrm>
              <a:off x="668343" y="2670529"/>
              <a:ext cx="365760" cy="36933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Connector 23"/>
            <p:cNvCxnSpPr>
              <a:stCxn id="7" idx="1"/>
              <a:endCxn id="23" idx="0"/>
            </p:cNvCxnSpPr>
            <p:nvPr/>
          </p:nvCxnSpPr>
          <p:spPr>
            <a:xfrm flipH="1">
              <a:off x="851223" y="889234"/>
              <a:ext cx="222943" cy="1781295"/>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9" name="Straight Arrow Connector 8"/>
          <p:cNvCxnSpPr>
            <a:stCxn id="7" idx="3"/>
            <a:endCxn id="5" idx="2"/>
          </p:cNvCxnSpPr>
          <p:nvPr/>
        </p:nvCxnSpPr>
        <p:spPr>
          <a:xfrm flipV="1">
            <a:off x="2452586" y="1191185"/>
            <a:ext cx="550370" cy="971811"/>
          </a:xfrm>
          <a:prstGeom prst="straightConnector1">
            <a:avLst/>
          </a:prstGeom>
          <a:ln w="85725">
            <a:tailEnd type="stealth"/>
          </a:ln>
        </p:spPr>
        <p:style>
          <a:lnRef idx="3">
            <a:schemeClr val="accent3"/>
          </a:lnRef>
          <a:fillRef idx="0">
            <a:schemeClr val="accent3"/>
          </a:fillRef>
          <a:effectRef idx="2">
            <a:schemeClr val="accent3"/>
          </a:effectRef>
          <a:fontRef idx="minor">
            <a:schemeClr val="tx1"/>
          </a:fontRef>
        </p:style>
      </p:cxnSp>
      <p:sp>
        <p:nvSpPr>
          <p:cNvPr id="39" name="Can 38"/>
          <p:cNvSpPr>
            <a:spLocks noChangeAspect="1"/>
          </p:cNvSpPr>
          <p:nvPr/>
        </p:nvSpPr>
        <p:spPr>
          <a:xfrm>
            <a:off x="4408335" y="2162996"/>
            <a:ext cx="733547" cy="829411"/>
          </a:xfrm>
          <a:prstGeom prst="can">
            <a:avLst/>
          </a:prstGeom>
        </p:spPr>
        <p:style>
          <a:lnRef idx="1">
            <a:schemeClr val="accent2"/>
          </a:lnRef>
          <a:fillRef idx="3">
            <a:schemeClr val="accent2"/>
          </a:fillRef>
          <a:effectRef idx="2">
            <a:schemeClr val="accent2"/>
          </a:effectRef>
          <a:fontRef idx="minor">
            <a:schemeClr val="lt1"/>
          </a:fontRef>
        </p:style>
        <p:txBody>
          <a:bodyPr rtlCol="0" anchor="ctr">
            <a:normAutofit/>
          </a:bodyPr>
          <a:lstStyle/>
          <a:p>
            <a:pPr algn="ctr"/>
            <a:r>
              <a:rPr lang="en-US" sz="2000" dirty="0" smtClean="0"/>
              <a:t>Redis</a:t>
            </a:r>
            <a:endParaRPr lang="en-US" sz="2000" dirty="0"/>
          </a:p>
        </p:txBody>
      </p:sp>
      <p:sp>
        <p:nvSpPr>
          <p:cNvPr id="42" name="Can 41"/>
          <p:cNvSpPr>
            <a:spLocks noChangeAspect="1"/>
          </p:cNvSpPr>
          <p:nvPr/>
        </p:nvSpPr>
        <p:spPr>
          <a:xfrm>
            <a:off x="4408335" y="4313623"/>
            <a:ext cx="733547" cy="820106"/>
          </a:xfrm>
          <a:prstGeom prst="can">
            <a:avLst/>
          </a:prstGeom>
        </p:spPr>
        <p:style>
          <a:lnRef idx="1">
            <a:schemeClr val="accent5"/>
          </a:lnRef>
          <a:fillRef idx="3">
            <a:schemeClr val="accent5"/>
          </a:fillRef>
          <a:effectRef idx="2">
            <a:schemeClr val="accent5"/>
          </a:effectRef>
          <a:fontRef idx="minor">
            <a:schemeClr val="lt1"/>
          </a:fontRef>
        </p:style>
        <p:txBody>
          <a:bodyPr rtlCol="0" anchor="ctr">
            <a:normAutofit fontScale="62500" lnSpcReduction="20000"/>
          </a:bodyPr>
          <a:lstStyle/>
          <a:p>
            <a:pPr algn="ctr"/>
            <a:r>
              <a:rPr lang="en-US" sz="2800" dirty="0" smtClean="0"/>
              <a:t>PostgreSQL</a:t>
            </a:r>
            <a:endParaRPr lang="en-US" sz="300" dirty="0"/>
          </a:p>
        </p:txBody>
      </p:sp>
      <p:sp>
        <p:nvSpPr>
          <p:cNvPr id="43" name="Rectangle 42"/>
          <p:cNvSpPr>
            <a:spLocks noChangeAspect="1"/>
          </p:cNvSpPr>
          <p:nvPr/>
        </p:nvSpPr>
        <p:spPr>
          <a:xfrm>
            <a:off x="4329364" y="3420249"/>
            <a:ext cx="891490" cy="417593"/>
          </a:xfrm>
          <a:prstGeom prst="rect">
            <a:avLst/>
          </a:prstGeom>
        </p:spPr>
        <p:style>
          <a:lnRef idx="1">
            <a:schemeClr val="accent1"/>
          </a:lnRef>
          <a:fillRef idx="3">
            <a:schemeClr val="accent1"/>
          </a:fillRef>
          <a:effectRef idx="2">
            <a:schemeClr val="accent1"/>
          </a:effectRef>
          <a:fontRef idx="minor">
            <a:schemeClr val="lt1"/>
          </a:fontRef>
        </p:style>
        <p:txBody>
          <a:bodyPr rtlCol="0" anchor="ctr">
            <a:normAutofit fontScale="85000" lnSpcReduction="10000"/>
          </a:bodyPr>
          <a:lstStyle/>
          <a:p>
            <a:pPr algn="ctr"/>
            <a:r>
              <a:rPr lang="en-US" dirty="0" err="1" smtClean="0"/>
              <a:t>Archiver</a:t>
            </a:r>
            <a:endParaRPr lang="en-US" dirty="0"/>
          </a:p>
        </p:txBody>
      </p:sp>
      <p:cxnSp>
        <p:nvCxnSpPr>
          <p:cNvPr id="44" name="Straight Arrow Connector 43"/>
          <p:cNvCxnSpPr>
            <a:cxnSpLocks noChangeAspect="1"/>
            <a:stCxn id="43" idx="0"/>
            <a:endCxn id="39" idx="3"/>
          </p:cNvCxnSpPr>
          <p:nvPr/>
        </p:nvCxnSpPr>
        <p:spPr>
          <a:xfrm flipV="1">
            <a:off x="4775109" y="2992407"/>
            <a:ext cx="0" cy="427842"/>
          </a:xfrm>
          <a:prstGeom prst="straightConnector1">
            <a:avLst/>
          </a:prstGeom>
          <a:ln w="85725">
            <a:tailEnd type="stealth"/>
          </a:ln>
        </p:spPr>
        <p:style>
          <a:lnRef idx="3">
            <a:schemeClr val="accent3"/>
          </a:lnRef>
          <a:fillRef idx="0">
            <a:schemeClr val="accent3"/>
          </a:fillRef>
          <a:effectRef idx="2">
            <a:schemeClr val="accent3"/>
          </a:effectRef>
          <a:fontRef idx="minor">
            <a:schemeClr val="tx1"/>
          </a:fontRef>
        </p:style>
      </p:cxnSp>
      <p:cxnSp>
        <p:nvCxnSpPr>
          <p:cNvPr id="45" name="Straight Arrow Connector 44"/>
          <p:cNvCxnSpPr>
            <a:cxnSpLocks noChangeAspect="1"/>
            <a:stCxn id="43" idx="2"/>
            <a:endCxn id="42" idx="1"/>
          </p:cNvCxnSpPr>
          <p:nvPr/>
        </p:nvCxnSpPr>
        <p:spPr>
          <a:xfrm>
            <a:off x="4775109" y="3837842"/>
            <a:ext cx="0" cy="475781"/>
          </a:xfrm>
          <a:prstGeom prst="straightConnector1">
            <a:avLst/>
          </a:prstGeom>
          <a:ln w="85725">
            <a:tailEnd type="stealth"/>
          </a:ln>
        </p:spPr>
        <p:style>
          <a:lnRef idx="3">
            <a:schemeClr val="accent3"/>
          </a:lnRef>
          <a:fillRef idx="0">
            <a:schemeClr val="accent3"/>
          </a:fillRef>
          <a:effectRef idx="2">
            <a:schemeClr val="accent3"/>
          </a:effectRef>
          <a:fontRef idx="minor">
            <a:schemeClr val="tx1"/>
          </a:fontRef>
        </p:style>
      </p:cxnSp>
      <p:pic>
        <p:nvPicPr>
          <p:cNvPr id="46" name="Picture 45"/>
          <p:cNvPicPr>
            <a:picLocks noChangeAspect="1"/>
          </p:cNvPicPr>
          <p:nvPr/>
        </p:nvPicPr>
        <p:blipFill>
          <a:blip r:embed="rId3"/>
          <a:stretch>
            <a:fillRect/>
          </a:stretch>
        </p:blipFill>
        <p:spPr>
          <a:xfrm flipH="1">
            <a:off x="4052634" y="4922839"/>
            <a:ext cx="30428" cy="38725"/>
          </a:xfrm>
          <a:prstGeom prst="rect">
            <a:avLst/>
          </a:prstGeom>
        </p:spPr>
      </p:pic>
      <p:sp>
        <p:nvSpPr>
          <p:cNvPr id="47" name="Rounded Rectangle 46"/>
          <p:cNvSpPr>
            <a:spLocks noChangeAspect="1"/>
          </p:cNvSpPr>
          <p:nvPr/>
        </p:nvSpPr>
        <p:spPr>
          <a:xfrm>
            <a:off x="3942903" y="2400310"/>
            <a:ext cx="304017" cy="259380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r>
              <a:rPr lang="en-US" sz="2000" dirty="0" smtClean="0"/>
              <a:t>A</a:t>
            </a:r>
          </a:p>
          <a:p>
            <a:pPr algn="ctr"/>
            <a:r>
              <a:rPr lang="en-US" sz="2000" dirty="0" smtClean="0"/>
              <a:t>P</a:t>
            </a:r>
          </a:p>
          <a:p>
            <a:pPr algn="ctr"/>
            <a:r>
              <a:rPr lang="en-US" sz="2000" dirty="0" smtClean="0"/>
              <a:t>I</a:t>
            </a:r>
            <a:endParaRPr lang="en-US" sz="2000" dirty="0"/>
          </a:p>
        </p:txBody>
      </p:sp>
      <p:cxnSp>
        <p:nvCxnSpPr>
          <p:cNvPr id="27" name="Straight Arrow Connector 26"/>
          <p:cNvCxnSpPr>
            <a:endCxn id="39" idx="1"/>
          </p:cNvCxnSpPr>
          <p:nvPr/>
        </p:nvCxnSpPr>
        <p:spPr>
          <a:xfrm>
            <a:off x="4408335" y="1764452"/>
            <a:ext cx="366774" cy="398544"/>
          </a:xfrm>
          <a:prstGeom prst="straightConnector1">
            <a:avLst/>
          </a:prstGeom>
          <a:ln w="85725">
            <a:tailEnd type="stealth"/>
          </a:ln>
        </p:spPr>
        <p:style>
          <a:lnRef idx="3">
            <a:schemeClr val="accent3"/>
          </a:lnRef>
          <a:fillRef idx="0">
            <a:schemeClr val="accent3"/>
          </a:fillRef>
          <a:effectRef idx="2">
            <a:schemeClr val="accent3"/>
          </a:effectRef>
          <a:fontRef idx="minor">
            <a:schemeClr val="tx1"/>
          </a:fontRef>
        </p:style>
      </p:cxnSp>
      <p:sp>
        <p:nvSpPr>
          <p:cNvPr id="51" name="TextBox 50"/>
          <p:cNvSpPr txBox="1"/>
          <p:nvPr/>
        </p:nvSpPr>
        <p:spPr>
          <a:xfrm>
            <a:off x="6234617" y="2440456"/>
            <a:ext cx="2876818" cy="3139321"/>
          </a:xfrm>
          <a:prstGeom prst="rect">
            <a:avLst/>
          </a:prstGeom>
          <a:noFill/>
        </p:spPr>
        <p:txBody>
          <a:bodyPr wrap="square" rtlCol="0">
            <a:spAutoFit/>
          </a:bodyPr>
          <a:lstStyle/>
          <a:p>
            <a:r>
              <a:rPr lang="en-US" b="1" dirty="0" smtClean="0"/>
              <a:t>Best of both worlds</a:t>
            </a:r>
          </a:p>
          <a:p>
            <a:endParaRPr lang="en-US" dirty="0" smtClean="0"/>
          </a:p>
          <a:p>
            <a:r>
              <a:rPr lang="en-US" dirty="0" err="1" smtClean="0"/>
              <a:t>Redis</a:t>
            </a:r>
            <a:r>
              <a:rPr lang="en-US" dirty="0" smtClean="0"/>
              <a:t> allows quick access to real-time data, for monitoring and event detection</a:t>
            </a:r>
            <a:br>
              <a:rPr lang="en-US" dirty="0" smtClean="0"/>
            </a:br>
            <a:endParaRPr lang="en-US" dirty="0" smtClean="0"/>
          </a:p>
          <a:p>
            <a:r>
              <a:rPr lang="en-US" dirty="0" err="1" smtClean="0"/>
              <a:t>PostgreSQL</a:t>
            </a:r>
            <a:r>
              <a:rPr lang="en-US" dirty="0" smtClean="0"/>
              <a:t> allows complex queries and scalable storage for deep and historical analysis</a:t>
            </a:r>
            <a:endParaRPr lang="en-US" dirty="0"/>
          </a:p>
        </p:txBody>
      </p:sp>
      <p:cxnSp>
        <p:nvCxnSpPr>
          <p:cNvPr id="56" name="Straight Arrow Connector 55"/>
          <p:cNvCxnSpPr/>
          <p:nvPr/>
        </p:nvCxnSpPr>
        <p:spPr>
          <a:xfrm flipH="1" flipV="1">
            <a:off x="5330292" y="2908500"/>
            <a:ext cx="827568" cy="72054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p:nvPr/>
        </p:nvCxnSpPr>
        <p:spPr>
          <a:xfrm flipH="1">
            <a:off x="5330292" y="4757825"/>
            <a:ext cx="73123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22429085"/>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We Have the Data, Now What?</a:t>
            </a:r>
            <a:endParaRPr lang="en-US" dirty="0"/>
          </a:p>
        </p:txBody>
      </p:sp>
      <p:sp>
        <p:nvSpPr>
          <p:cNvPr id="3" name="Content Placeholder 2"/>
          <p:cNvSpPr txBox="1">
            <a:spLocks/>
          </p:cNvSpPr>
          <p:nvPr/>
        </p:nvSpPr>
        <p:spPr>
          <a:xfrm>
            <a:off x="457200" y="1600200"/>
            <a:ext cx="7986056"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smtClean="0"/>
          </a:p>
        </p:txBody>
      </p:sp>
      <p:sp>
        <p:nvSpPr>
          <p:cNvPr id="4" name="Content Placeholder 2"/>
          <p:cNvSpPr txBox="1">
            <a:spLocks/>
          </p:cNvSpPr>
          <p:nvPr/>
        </p:nvSpPr>
        <p:spPr>
          <a:xfrm>
            <a:off x="609600" y="1752600"/>
            <a:ext cx="7986056"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smtClean="0"/>
              <a:t>Incoming data must be </a:t>
            </a:r>
            <a:r>
              <a:rPr lang="en-US" dirty="0" smtClean="0">
                <a:solidFill>
                  <a:srgbClr val="00FF31"/>
                </a:solidFill>
              </a:rPr>
              <a:t>monitored</a:t>
            </a:r>
            <a:r>
              <a:rPr lang="en-US" dirty="0" smtClean="0"/>
              <a:t> and </a:t>
            </a:r>
            <a:r>
              <a:rPr lang="en-US" dirty="0" smtClean="0">
                <a:solidFill>
                  <a:srgbClr val="00FF31"/>
                </a:solidFill>
              </a:rPr>
              <a:t>analyzed</a:t>
            </a:r>
            <a:r>
              <a:rPr lang="en-US" dirty="0" smtClean="0"/>
              <a:t>, to detect significant events</a:t>
            </a:r>
          </a:p>
          <a:p>
            <a:pPr marL="0" indent="0" algn="ctr">
              <a:buNone/>
            </a:pPr>
            <a:endParaRPr lang="en-US" dirty="0" smtClean="0"/>
          </a:p>
        </p:txBody>
      </p:sp>
    </p:spTree>
    <p:extLst>
      <p:ext uri="{BB962C8B-B14F-4D97-AF65-F5344CB8AC3E}">
        <p14:creationId xmlns:p14="http://schemas.microsoft.com/office/powerpoint/2010/main" val="1200160365"/>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We Have the Data, Now What?</a:t>
            </a:r>
            <a:endParaRPr lang="en-US" dirty="0"/>
          </a:p>
        </p:txBody>
      </p:sp>
      <p:sp>
        <p:nvSpPr>
          <p:cNvPr id="3" name="Content Placeholder 2"/>
          <p:cNvSpPr txBox="1">
            <a:spLocks/>
          </p:cNvSpPr>
          <p:nvPr/>
        </p:nvSpPr>
        <p:spPr>
          <a:xfrm>
            <a:off x="457200" y="1600200"/>
            <a:ext cx="7986056"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smtClean="0"/>
          </a:p>
        </p:txBody>
      </p:sp>
      <p:sp>
        <p:nvSpPr>
          <p:cNvPr id="4" name="Content Placeholder 2"/>
          <p:cNvSpPr txBox="1">
            <a:spLocks/>
          </p:cNvSpPr>
          <p:nvPr/>
        </p:nvSpPr>
        <p:spPr>
          <a:xfrm>
            <a:off x="609600" y="1752601"/>
            <a:ext cx="7986056" cy="12082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smtClean="0"/>
              <a:t>Incoming data must be </a:t>
            </a:r>
            <a:r>
              <a:rPr lang="en-US" dirty="0" smtClean="0">
                <a:solidFill>
                  <a:srgbClr val="00FF31"/>
                </a:solidFill>
              </a:rPr>
              <a:t>monitored</a:t>
            </a:r>
            <a:r>
              <a:rPr lang="en-US" dirty="0" smtClean="0"/>
              <a:t> and </a:t>
            </a:r>
            <a:r>
              <a:rPr lang="en-US" dirty="0" smtClean="0">
                <a:solidFill>
                  <a:srgbClr val="00FF31"/>
                </a:solidFill>
              </a:rPr>
              <a:t>analyzed</a:t>
            </a:r>
            <a:r>
              <a:rPr lang="en-US" dirty="0" smtClean="0"/>
              <a:t>, to detect significant events</a:t>
            </a:r>
          </a:p>
          <a:p>
            <a:pPr marL="0" indent="0" algn="ctr">
              <a:buNone/>
            </a:pPr>
            <a:endParaRPr lang="en-US" dirty="0" smtClean="0"/>
          </a:p>
        </p:txBody>
      </p:sp>
      <p:sp>
        <p:nvSpPr>
          <p:cNvPr id="5" name="TextBox 4"/>
          <p:cNvSpPr txBox="1"/>
          <p:nvPr/>
        </p:nvSpPr>
        <p:spPr>
          <a:xfrm>
            <a:off x="2662298" y="3566937"/>
            <a:ext cx="3786890" cy="584776"/>
          </a:xfrm>
          <a:prstGeom prst="rect">
            <a:avLst/>
          </a:prstGeom>
          <a:noFill/>
        </p:spPr>
        <p:txBody>
          <a:bodyPr wrap="square" rtlCol="0">
            <a:spAutoFit/>
          </a:bodyPr>
          <a:lstStyle/>
          <a:p>
            <a:r>
              <a:rPr lang="en-US" sz="3200" dirty="0" smtClean="0"/>
              <a:t>What is “significant”?</a:t>
            </a:r>
            <a:endParaRPr lang="en-US" sz="3200" dirty="0"/>
          </a:p>
        </p:txBody>
      </p:sp>
    </p:spTree>
    <p:extLst>
      <p:ext uri="{BB962C8B-B14F-4D97-AF65-F5344CB8AC3E}">
        <p14:creationId xmlns:p14="http://schemas.microsoft.com/office/powerpoint/2010/main" val="514263520"/>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We Have the Data, Now What?</a:t>
            </a:r>
            <a:endParaRPr lang="en-US" dirty="0"/>
          </a:p>
        </p:txBody>
      </p:sp>
      <p:sp>
        <p:nvSpPr>
          <p:cNvPr id="3" name="Content Placeholder 2"/>
          <p:cNvSpPr txBox="1">
            <a:spLocks/>
          </p:cNvSpPr>
          <p:nvPr/>
        </p:nvSpPr>
        <p:spPr>
          <a:xfrm>
            <a:off x="457200" y="1600200"/>
            <a:ext cx="7986056"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smtClean="0"/>
          </a:p>
        </p:txBody>
      </p:sp>
      <p:sp>
        <p:nvSpPr>
          <p:cNvPr id="4" name="Content Placeholder 2"/>
          <p:cNvSpPr txBox="1">
            <a:spLocks/>
          </p:cNvSpPr>
          <p:nvPr/>
        </p:nvSpPr>
        <p:spPr>
          <a:xfrm>
            <a:off x="609600" y="1752601"/>
            <a:ext cx="7986056" cy="12082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smtClean="0"/>
              <a:t>Incoming data must be </a:t>
            </a:r>
            <a:r>
              <a:rPr lang="en-US" dirty="0" smtClean="0">
                <a:solidFill>
                  <a:srgbClr val="00FF31"/>
                </a:solidFill>
              </a:rPr>
              <a:t>monitored</a:t>
            </a:r>
            <a:r>
              <a:rPr lang="en-US" dirty="0" smtClean="0"/>
              <a:t> and </a:t>
            </a:r>
            <a:r>
              <a:rPr lang="en-US" dirty="0" smtClean="0">
                <a:solidFill>
                  <a:srgbClr val="00FF31"/>
                </a:solidFill>
              </a:rPr>
              <a:t>analyzed</a:t>
            </a:r>
            <a:r>
              <a:rPr lang="en-US" dirty="0" smtClean="0"/>
              <a:t>, to detect significant events</a:t>
            </a:r>
          </a:p>
          <a:p>
            <a:pPr marL="0" indent="0" algn="ctr">
              <a:buNone/>
            </a:pPr>
            <a:endParaRPr lang="en-US" dirty="0" smtClean="0"/>
          </a:p>
        </p:txBody>
      </p:sp>
      <p:sp>
        <p:nvSpPr>
          <p:cNvPr id="5" name="TextBox 4"/>
          <p:cNvSpPr txBox="1"/>
          <p:nvPr/>
        </p:nvSpPr>
        <p:spPr>
          <a:xfrm>
            <a:off x="2662298" y="3566937"/>
            <a:ext cx="3786890" cy="584776"/>
          </a:xfrm>
          <a:prstGeom prst="rect">
            <a:avLst/>
          </a:prstGeom>
          <a:noFill/>
        </p:spPr>
        <p:txBody>
          <a:bodyPr wrap="square" rtlCol="0">
            <a:spAutoFit/>
          </a:bodyPr>
          <a:lstStyle/>
          <a:p>
            <a:r>
              <a:rPr lang="en-US" sz="3200" dirty="0" smtClean="0"/>
              <a:t>What is “significant”?</a:t>
            </a:r>
            <a:endParaRPr lang="en-US" sz="3200" dirty="0"/>
          </a:p>
        </p:txBody>
      </p:sp>
      <p:sp>
        <p:nvSpPr>
          <p:cNvPr id="7" name="TextBox 6"/>
          <p:cNvSpPr txBox="1"/>
          <p:nvPr/>
        </p:nvSpPr>
        <p:spPr>
          <a:xfrm>
            <a:off x="2065576" y="4544584"/>
            <a:ext cx="5005096" cy="584776"/>
          </a:xfrm>
          <a:prstGeom prst="rect">
            <a:avLst/>
          </a:prstGeom>
          <a:noFill/>
        </p:spPr>
        <p:txBody>
          <a:bodyPr wrap="none" rtlCol="0">
            <a:spAutoFit/>
          </a:bodyPr>
          <a:lstStyle/>
          <a:p>
            <a:r>
              <a:rPr lang="en-US" sz="3200" dirty="0" smtClean="0"/>
              <a:t>What about new data types?</a:t>
            </a:r>
            <a:endParaRPr lang="en-US" sz="3200" dirty="0"/>
          </a:p>
        </p:txBody>
      </p:sp>
    </p:spTree>
    <p:extLst>
      <p:ext uri="{BB962C8B-B14F-4D97-AF65-F5344CB8AC3E}">
        <p14:creationId xmlns:p14="http://schemas.microsoft.com/office/powerpoint/2010/main" val="1109798948"/>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67920" y="652188"/>
            <a:ext cx="184666" cy="369332"/>
          </a:xfrm>
          <a:prstGeom prst="rect">
            <a:avLst/>
          </a:prstGeom>
          <a:noFill/>
        </p:spPr>
        <p:txBody>
          <a:bodyPr wrap="none" rtlCol="0">
            <a:spAutoFit/>
          </a:bodyPr>
          <a:lstStyle/>
          <a:p>
            <a:endParaRPr lang="en-US" dirty="0"/>
          </a:p>
        </p:txBody>
      </p:sp>
      <p:sp>
        <p:nvSpPr>
          <p:cNvPr id="5" name="Cloud 4"/>
          <p:cNvSpPr/>
          <p:nvPr/>
        </p:nvSpPr>
        <p:spPr>
          <a:xfrm>
            <a:off x="2997088" y="454891"/>
            <a:ext cx="1891629" cy="1472587"/>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7" name="Rectangle 6"/>
          <p:cNvSpPr/>
          <p:nvPr/>
        </p:nvSpPr>
        <p:spPr>
          <a:xfrm>
            <a:off x="1397512" y="1764452"/>
            <a:ext cx="1055074" cy="79708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Gateway</a:t>
            </a:r>
            <a:endParaRPr lang="en-US" dirty="0"/>
          </a:p>
        </p:txBody>
      </p:sp>
      <p:grpSp>
        <p:nvGrpSpPr>
          <p:cNvPr id="12" name="Group 11"/>
          <p:cNvGrpSpPr/>
          <p:nvPr/>
        </p:nvGrpSpPr>
        <p:grpSpPr>
          <a:xfrm>
            <a:off x="951627" y="652188"/>
            <a:ext cx="445885" cy="1510808"/>
            <a:chOff x="891767" y="1968010"/>
            <a:chExt cx="445885" cy="1510808"/>
          </a:xfrm>
        </p:grpSpPr>
        <p:sp>
          <p:nvSpPr>
            <p:cNvPr id="8" name="Oval 7"/>
            <p:cNvSpPr/>
            <p:nvPr/>
          </p:nvSpPr>
          <p:spPr>
            <a:xfrm>
              <a:off x="891767" y="1968010"/>
              <a:ext cx="365760" cy="36933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a:stCxn id="7" idx="1"/>
              <a:endCxn id="8" idx="4"/>
            </p:cNvCxnSpPr>
            <p:nvPr/>
          </p:nvCxnSpPr>
          <p:spPr>
            <a:xfrm flipH="1" flipV="1">
              <a:off x="1074647" y="2337342"/>
              <a:ext cx="263005" cy="1141476"/>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3" name="Group 12"/>
          <p:cNvGrpSpPr/>
          <p:nvPr/>
        </p:nvGrpSpPr>
        <p:grpSpPr>
          <a:xfrm>
            <a:off x="303064" y="2162996"/>
            <a:ext cx="1094448" cy="1781295"/>
            <a:chOff x="649027" y="1446278"/>
            <a:chExt cx="1094448" cy="1781295"/>
          </a:xfrm>
        </p:grpSpPr>
        <p:sp>
          <p:nvSpPr>
            <p:cNvPr id="14" name="Oval 13"/>
            <p:cNvSpPr/>
            <p:nvPr/>
          </p:nvSpPr>
          <p:spPr>
            <a:xfrm>
              <a:off x="649027" y="2858241"/>
              <a:ext cx="365760" cy="36933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a:stCxn id="7" idx="1"/>
              <a:endCxn id="14" idx="7"/>
            </p:cNvCxnSpPr>
            <p:nvPr/>
          </p:nvCxnSpPr>
          <p:spPr>
            <a:xfrm flipH="1">
              <a:off x="961223" y="1446278"/>
              <a:ext cx="782252" cy="146605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6" name="Group 15"/>
          <p:cNvGrpSpPr/>
          <p:nvPr/>
        </p:nvGrpSpPr>
        <p:grpSpPr>
          <a:xfrm>
            <a:off x="414775" y="2162996"/>
            <a:ext cx="982737" cy="583210"/>
            <a:chOff x="891767" y="1754132"/>
            <a:chExt cx="982737" cy="583210"/>
          </a:xfrm>
        </p:grpSpPr>
        <p:sp>
          <p:nvSpPr>
            <p:cNvPr id="17" name="Oval 16"/>
            <p:cNvSpPr/>
            <p:nvPr/>
          </p:nvSpPr>
          <p:spPr>
            <a:xfrm>
              <a:off x="891767" y="1968010"/>
              <a:ext cx="365760" cy="36933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a:stCxn id="7" idx="1"/>
              <a:endCxn id="17" idx="6"/>
            </p:cNvCxnSpPr>
            <p:nvPr/>
          </p:nvCxnSpPr>
          <p:spPr>
            <a:xfrm flipH="1">
              <a:off x="1257527" y="1754132"/>
              <a:ext cx="616977" cy="398544"/>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9" name="Group 18"/>
          <p:cNvGrpSpPr/>
          <p:nvPr/>
        </p:nvGrpSpPr>
        <p:grpSpPr>
          <a:xfrm>
            <a:off x="362924" y="1030351"/>
            <a:ext cx="1034588" cy="1132645"/>
            <a:chOff x="748949" y="1824441"/>
            <a:chExt cx="1034588" cy="1132645"/>
          </a:xfrm>
        </p:grpSpPr>
        <p:sp>
          <p:nvSpPr>
            <p:cNvPr id="20" name="Oval 19"/>
            <p:cNvSpPr/>
            <p:nvPr/>
          </p:nvSpPr>
          <p:spPr>
            <a:xfrm>
              <a:off x="748949" y="1824441"/>
              <a:ext cx="365760" cy="36933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a:stCxn id="7" idx="1"/>
              <a:endCxn id="20" idx="4"/>
            </p:cNvCxnSpPr>
            <p:nvPr/>
          </p:nvCxnSpPr>
          <p:spPr>
            <a:xfrm flipH="1" flipV="1">
              <a:off x="931829" y="2193773"/>
              <a:ext cx="851708" cy="763313"/>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22" name="Group 21"/>
          <p:cNvGrpSpPr/>
          <p:nvPr/>
        </p:nvGrpSpPr>
        <p:grpSpPr>
          <a:xfrm>
            <a:off x="991689" y="2162996"/>
            <a:ext cx="405823" cy="2150627"/>
            <a:chOff x="668343" y="889234"/>
            <a:chExt cx="405823" cy="2150627"/>
          </a:xfrm>
        </p:grpSpPr>
        <p:sp>
          <p:nvSpPr>
            <p:cNvPr id="23" name="Oval 22"/>
            <p:cNvSpPr/>
            <p:nvPr/>
          </p:nvSpPr>
          <p:spPr>
            <a:xfrm>
              <a:off x="668343" y="2670529"/>
              <a:ext cx="365760" cy="36933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Connector 23"/>
            <p:cNvCxnSpPr>
              <a:stCxn id="7" idx="1"/>
              <a:endCxn id="23" idx="0"/>
            </p:cNvCxnSpPr>
            <p:nvPr/>
          </p:nvCxnSpPr>
          <p:spPr>
            <a:xfrm flipH="1">
              <a:off x="851223" y="889234"/>
              <a:ext cx="222943" cy="1781295"/>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9" name="Straight Arrow Connector 8"/>
          <p:cNvCxnSpPr>
            <a:stCxn id="7" idx="3"/>
            <a:endCxn id="5" idx="2"/>
          </p:cNvCxnSpPr>
          <p:nvPr/>
        </p:nvCxnSpPr>
        <p:spPr>
          <a:xfrm flipV="1">
            <a:off x="2452586" y="1191185"/>
            <a:ext cx="550370" cy="971811"/>
          </a:xfrm>
          <a:prstGeom prst="straightConnector1">
            <a:avLst/>
          </a:prstGeom>
          <a:ln w="85725">
            <a:tailEnd type="stealth"/>
          </a:ln>
        </p:spPr>
        <p:style>
          <a:lnRef idx="3">
            <a:schemeClr val="accent3"/>
          </a:lnRef>
          <a:fillRef idx="0">
            <a:schemeClr val="accent3"/>
          </a:fillRef>
          <a:effectRef idx="2">
            <a:schemeClr val="accent3"/>
          </a:effectRef>
          <a:fontRef idx="minor">
            <a:schemeClr val="tx1"/>
          </a:fontRef>
        </p:style>
      </p:cxnSp>
      <p:grpSp>
        <p:nvGrpSpPr>
          <p:cNvPr id="70" name="Group 69"/>
          <p:cNvGrpSpPr/>
          <p:nvPr/>
        </p:nvGrpSpPr>
        <p:grpSpPr>
          <a:xfrm>
            <a:off x="4309463" y="5706737"/>
            <a:ext cx="2158937" cy="908175"/>
            <a:chOff x="4834618" y="5215328"/>
            <a:chExt cx="2158937" cy="908175"/>
          </a:xfrm>
        </p:grpSpPr>
        <p:sp>
          <p:nvSpPr>
            <p:cNvPr id="52" name="Rectangle 51"/>
            <p:cNvSpPr/>
            <p:nvPr/>
          </p:nvSpPr>
          <p:spPr>
            <a:xfrm>
              <a:off x="5938481" y="5270872"/>
              <a:ext cx="1055074" cy="79708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Django App</a:t>
              </a:r>
              <a:endParaRPr lang="en-US" dirty="0"/>
            </a:p>
          </p:txBody>
        </p:sp>
        <p:sp>
          <p:nvSpPr>
            <p:cNvPr id="53" name="Can 52"/>
            <p:cNvSpPr/>
            <p:nvPr/>
          </p:nvSpPr>
          <p:spPr>
            <a:xfrm>
              <a:off x="4834618" y="5215328"/>
              <a:ext cx="832419" cy="908175"/>
            </a:xfrm>
            <a:prstGeom prst="can">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App DB</a:t>
              </a:r>
              <a:endParaRPr lang="en-US" sz="100" dirty="0"/>
            </a:p>
          </p:txBody>
        </p:sp>
        <p:cxnSp>
          <p:nvCxnSpPr>
            <p:cNvPr id="64" name="Straight Arrow Connector 63"/>
            <p:cNvCxnSpPr>
              <a:stCxn id="52" idx="1"/>
              <a:endCxn id="53" idx="4"/>
            </p:cNvCxnSpPr>
            <p:nvPr/>
          </p:nvCxnSpPr>
          <p:spPr>
            <a:xfrm flipH="1">
              <a:off x="5667037" y="5669416"/>
              <a:ext cx="271444" cy="0"/>
            </a:xfrm>
            <a:prstGeom prst="straightConnector1">
              <a:avLst/>
            </a:prstGeom>
            <a:ln w="85725">
              <a:headEnd type="none"/>
              <a:tailEnd type="none"/>
            </a:ln>
          </p:spPr>
          <p:style>
            <a:lnRef idx="3">
              <a:schemeClr val="accent3"/>
            </a:lnRef>
            <a:fillRef idx="0">
              <a:schemeClr val="accent3"/>
            </a:fillRef>
            <a:effectRef idx="2">
              <a:schemeClr val="accent3"/>
            </a:effectRef>
            <a:fontRef idx="minor">
              <a:schemeClr val="tx1"/>
            </a:fontRef>
          </p:style>
        </p:cxnSp>
      </p:grpSp>
      <p:pic>
        <p:nvPicPr>
          <p:cNvPr id="120" name="Picture 119"/>
          <p:cNvPicPr>
            <a:picLocks noChangeAspect="1"/>
          </p:cNvPicPr>
          <p:nvPr/>
        </p:nvPicPr>
        <p:blipFill>
          <a:blip r:embed="rId2"/>
          <a:stretch>
            <a:fillRect/>
          </a:stretch>
        </p:blipFill>
        <p:spPr>
          <a:xfrm flipH="1">
            <a:off x="6157859" y="5706737"/>
            <a:ext cx="336862" cy="428733"/>
          </a:xfrm>
          <a:prstGeom prst="rect">
            <a:avLst/>
          </a:prstGeom>
        </p:spPr>
      </p:pic>
      <p:pic>
        <p:nvPicPr>
          <p:cNvPr id="46" name="Picture 45"/>
          <p:cNvPicPr>
            <a:picLocks noChangeAspect="1"/>
          </p:cNvPicPr>
          <p:nvPr/>
        </p:nvPicPr>
        <p:blipFill>
          <a:blip r:embed="rId2"/>
          <a:stretch>
            <a:fillRect/>
          </a:stretch>
        </p:blipFill>
        <p:spPr>
          <a:xfrm flipH="1">
            <a:off x="4052634" y="4922839"/>
            <a:ext cx="30428" cy="38725"/>
          </a:xfrm>
          <a:prstGeom prst="rect">
            <a:avLst/>
          </a:prstGeom>
        </p:spPr>
      </p:pic>
      <p:sp>
        <p:nvSpPr>
          <p:cNvPr id="47" name="Rounded Rectangle 46"/>
          <p:cNvSpPr>
            <a:spLocks noChangeAspect="1"/>
          </p:cNvSpPr>
          <p:nvPr/>
        </p:nvSpPr>
        <p:spPr>
          <a:xfrm>
            <a:off x="3942903" y="2400310"/>
            <a:ext cx="304017" cy="259380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r>
              <a:rPr lang="en-US" sz="2000" dirty="0" smtClean="0"/>
              <a:t>A</a:t>
            </a:r>
          </a:p>
          <a:p>
            <a:pPr algn="ctr"/>
            <a:r>
              <a:rPr lang="en-US" sz="2000" dirty="0" smtClean="0"/>
              <a:t>P</a:t>
            </a:r>
          </a:p>
          <a:p>
            <a:pPr algn="ctr"/>
            <a:r>
              <a:rPr lang="en-US" sz="2000" dirty="0" smtClean="0"/>
              <a:t>I</a:t>
            </a:r>
            <a:endParaRPr lang="en-US" sz="2000" dirty="0"/>
          </a:p>
        </p:txBody>
      </p:sp>
      <p:sp>
        <p:nvSpPr>
          <p:cNvPr id="2" name="TextBox 1"/>
          <p:cNvSpPr txBox="1"/>
          <p:nvPr/>
        </p:nvSpPr>
        <p:spPr>
          <a:xfrm>
            <a:off x="6494721" y="5673805"/>
            <a:ext cx="2514293" cy="923330"/>
          </a:xfrm>
          <a:prstGeom prst="rect">
            <a:avLst/>
          </a:prstGeom>
          <a:noFill/>
        </p:spPr>
        <p:txBody>
          <a:bodyPr wrap="none" rtlCol="0">
            <a:spAutoFit/>
          </a:bodyPr>
          <a:lstStyle/>
          <a:p>
            <a:r>
              <a:rPr lang="en-US" dirty="0" smtClean="0"/>
              <a:t>New guy: provide a way </a:t>
            </a:r>
          </a:p>
          <a:p>
            <a:r>
              <a:rPr lang="en-US" dirty="0" smtClean="0"/>
              <a:t>to read the data and</a:t>
            </a:r>
          </a:p>
          <a:p>
            <a:r>
              <a:rPr lang="en-US" dirty="0"/>
              <a:t>c</a:t>
            </a:r>
            <a:r>
              <a:rPr lang="en-US" dirty="0" smtClean="0"/>
              <a:t>reate rules </a:t>
            </a:r>
            <a:endParaRPr lang="en-US" dirty="0"/>
          </a:p>
        </p:txBody>
      </p:sp>
      <p:sp>
        <p:nvSpPr>
          <p:cNvPr id="48" name="TextBox 47"/>
          <p:cNvSpPr txBox="1"/>
          <p:nvPr/>
        </p:nvSpPr>
        <p:spPr>
          <a:xfrm>
            <a:off x="7025845" y="4473476"/>
            <a:ext cx="1689360" cy="1200329"/>
          </a:xfrm>
          <a:prstGeom prst="rect">
            <a:avLst/>
          </a:prstGeom>
          <a:noFill/>
        </p:spPr>
        <p:txBody>
          <a:bodyPr wrap="none" rtlCol="0">
            <a:spAutoFit/>
          </a:bodyPr>
          <a:lstStyle/>
          <a:p>
            <a:r>
              <a:rPr lang="en-US" dirty="0"/>
              <a:t>motion &gt; x </a:t>
            </a:r>
          </a:p>
          <a:p>
            <a:r>
              <a:rPr lang="en-US" dirty="0" smtClean="0"/>
              <a:t>&amp;&amp; pressure </a:t>
            </a:r>
            <a:r>
              <a:rPr lang="en-US" dirty="0"/>
              <a:t>&lt; y</a:t>
            </a:r>
          </a:p>
          <a:p>
            <a:r>
              <a:rPr lang="en-US" dirty="0" smtClean="0"/>
              <a:t>&amp;&amp; audio </a:t>
            </a:r>
            <a:r>
              <a:rPr lang="en-US" dirty="0"/>
              <a:t>&gt; z</a:t>
            </a:r>
          </a:p>
          <a:p>
            <a:endParaRPr lang="en-US" dirty="0"/>
          </a:p>
        </p:txBody>
      </p:sp>
      <p:sp>
        <p:nvSpPr>
          <p:cNvPr id="36" name="Can 35"/>
          <p:cNvSpPr>
            <a:spLocks noChangeAspect="1"/>
          </p:cNvSpPr>
          <p:nvPr/>
        </p:nvSpPr>
        <p:spPr>
          <a:xfrm>
            <a:off x="4408335" y="2162996"/>
            <a:ext cx="812519" cy="829411"/>
          </a:xfrm>
          <a:prstGeom prst="can">
            <a:avLst/>
          </a:prstGeom>
        </p:spPr>
        <p:style>
          <a:lnRef idx="1">
            <a:schemeClr val="accent2"/>
          </a:lnRef>
          <a:fillRef idx="3">
            <a:schemeClr val="accent2"/>
          </a:fillRef>
          <a:effectRef idx="2">
            <a:schemeClr val="accent2"/>
          </a:effectRef>
          <a:fontRef idx="minor">
            <a:schemeClr val="lt1"/>
          </a:fontRef>
        </p:style>
        <p:txBody>
          <a:bodyPr rtlCol="0" anchor="ctr">
            <a:normAutofit/>
          </a:bodyPr>
          <a:lstStyle/>
          <a:p>
            <a:pPr algn="ctr"/>
            <a:r>
              <a:rPr lang="en-US" sz="2000" dirty="0" smtClean="0"/>
              <a:t>Redis</a:t>
            </a:r>
            <a:endParaRPr lang="en-US" sz="2000" dirty="0"/>
          </a:p>
        </p:txBody>
      </p:sp>
      <p:sp>
        <p:nvSpPr>
          <p:cNvPr id="37" name="Can 36"/>
          <p:cNvSpPr>
            <a:spLocks noChangeAspect="1"/>
          </p:cNvSpPr>
          <p:nvPr/>
        </p:nvSpPr>
        <p:spPr>
          <a:xfrm>
            <a:off x="4408335" y="4313623"/>
            <a:ext cx="812519" cy="820106"/>
          </a:xfrm>
          <a:prstGeom prst="can">
            <a:avLst/>
          </a:prstGeom>
        </p:spPr>
        <p:style>
          <a:lnRef idx="1">
            <a:schemeClr val="accent5"/>
          </a:lnRef>
          <a:fillRef idx="3">
            <a:schemeClr val="accent5"/>
          </a:fillRef>
          <a:effectRef idx="2">
            <a:schemeClr val="accent5"/>
          </a:effectRef>
          <a:fontRef idx="minor">
            <a:schemeClr val="lt1"/>
          </a:fontRef>
        </p:style>
        <p:txBody>
          <a:bodyPr rtlCol="0" anchor="ctr">
            <a:normAutofit fontScale="55000" lnSpcReduction="20000"/>
          </a:bodyPr>
          <a:lstStyle/>
          <a:p>
            <a:pPr algn="ctr"/>
            <a:r>
              <a:rPr lang="en-US" sz="2800" dirty="0" smtClean="0"/>
              <a:t>PostgreSQL</a:t>
            </a:r>
            <a:endParaRPr lang="en-US" sz="300" dirty="0"/>
          </a:p>
        </p:txBody>
      </p:sp>
      <p:sp>
        <p:nvSpPr>
          <p:cNvPr id="38" name="Rectangle 37"/>
          <p:cNvSpPr>
            <a:spLocks noChangeAspect="1"/>
          </p:cNvSpPr>
          <p:nvPr/>
        </p:nvSpPr>
        <p:spPr>
          <a:xfrm>
            <a:off x="4363999" y="3420249"/>
            <a:ext cx="891490" cy="417593"/>
          </a:xfrm>
          <a:prstGeom prst="rect">
            <a:avLst/>
          </a:prstGeom>
        </p:spPr>
        <p:style>
          <a:lnRef idx="1">
            <a:schemeClr val="accent1"/>
          </a:lnRef>
          <a:fillRef idx="3">
            <a:schemeClr val="accent1"/>
          </a:fillRef>
          <a:effectRef idx="2">
            <a:schemeClr val="accent1"/>
          </a:effectRef>
          <a:fontRef idx="minor">
            <a:schemeClr val="lt1"/>
          </a:fontRef>
        </p:style>
        <p:txBody>
          <a:bodyPr rtlCol="0" anchor="ctr">
            <a:normAutofit fontScale="85000" lnSpcReduction="10000"/>
          </a:bodyPr>
          <a:lstStyle/>
          <a:p>
            <a:pPr algn="ctr"/>
            <a:r>
              <a:rPr lang="en-US" dirty="0" err="1" smtClean="0"/>
              <a:t>Archiver</a:t>
            </a:r>
            <a:endParaRPr lang="en-US" dirty="0"/>
          </a:p>
        </p:txBody>
      </p:sp>
      <p:cxnSp>
        <p:nvCxnSpPr>
          <p:cNvPr id="40" name="Straight Arrow Connector 39"/>
          <p:cNvCxnSpPr>
            <a:cxnSpLocks noChangeAspect="1"/>
            <a:stCxn id="38" idx="0"/>
            <a:endCxn id="36" idx="3"/>
          </p:cNvCxnSpPr>
          <p:nvPr/>
        </p:nvCxnSpPr>
        <p:spPr>
          <a:xfrm flipV="1">
            <a:off x="4809744" y="2992407"/>
            <a:ext cx="4851" cy="427842"/>
          </a:xfrm>
          <a:prstGeom prst="straightConnector1">
            <a:avLst/>
          </a:prstGeom>
          <a:ln w="85725">
            <a:tailEnd type="stealth"/>
          </a:ln>
        </p:spPr>
        <p:style>
          <a:lnRef idx="3">
            <a:schemeClr val="accent3"/>
          </a:lnRef>
          <a:fillRef idx="0">
            <a:schemeClr val="accent3"/>
          </a:fillRef>
          <a:effectRef idx="2">
            <a:schemeClr val="accent3"/>
          </a:effectRef>
          <a:fontRef idx="minor">
            <a:schemeClr val="tx1"/>
          </a:fontRef>
        </p:style>
      </p:cxnSp>
      <p:cxnSp>
        <p:nvCxnSpPr>
          <p:cNvPr id="41" name="Straight Arrow Connector 40"/>
          <p:cNvCxnSpPr>
            <a:cxnSpLocks noChangeAspect="1"/>
            <a:stCxn id="38" idx="2"/>
            <a:endCxn id="37" idx="1"/>
          </p:cNvCxnSpPr>
          <p:nvPr/>
        </p:nvCxnSpPr>
        <p:spPr>
          <a:xfrm>
            <a:off x="4809744" y="3837842"/>
            <a:ext cx="4851" cy="475781"/>
          </a:xfrm>
          <a:prstGeom prst="straightConnector1">
            <a:avLst/>
          </a:prstGeom>
          <a:ln w="85725">
            <a:tailEnd type="stealth"/>
          </a:ln>
        </p:spPr>
        <p:style>
          <a:lnRef idx="3">
            <a:schemeClr val="accent3"/>
          </a:lnRef>
          <a:fillRef idx="0">
            <a:schemeClr val="accent3"/>
          </a:fillRef>
          <a:effectRef idx="2">
            <a:schemeClr val="accent3"/>
          </a:effectRef>
          <a:fontRef idx="minor">
            <a:schemeClr val="tx1"/>
          </a:fontRef>
        </p:style>
      </p:cxnSp>
      <p:cxnSp>
        <p:nvCxnSpPr>
          <p:cNvPr id="49" name="Straight Arrow Connector 48"/>
          <p:cNvCxnSpPr/>
          <p:nvPr/>
        </p:nvCxnSpPr>
        <p:spPr>
          <a:xfrm>
            <a:off x="4408335" y="1764452"/>
            <a:ext cx="406260" cy="398544"/>
          </a:xfrm>
          <a:prstGeom prst="straightConnector1">
            <a:avLst/>
          </a:prstGeom>
          <a:ln w="85725">
            <a:tailEnd type="stealth"/>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322291036"/>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67920" y="652188"/>
            <a:ext cx="184666" cy="369332"/>
          </a:xfrm>
          <a:prstGeom prst="rect">
            <a:avLst/>
          </a:prstGeom>
          <a:noFill/>
        </p:spPr>
        <p:txBody>
          <a:bodyPr wrap="none" rtlCol="0">
            <a:spAutoFit/>
          </a:bodyPr>
          <a:lstStyle/>
          <a:p>
            <a:endParaRPr lang="en-US" dirty="0"/>
          </a:p>
        </p:txBody>
      </p:sp>
      <p:sp>
        <p:nvSpPr>
          <p:cNvPr id="5" name="Cloud 4"/>
          <p:cNvSpPr/>
          <p:nvPr/>
        </p:nvSpPr>
        <p:spPr>
          <a:xfrm>
            <a:off x="2997088" y="454891"/>
            <a:ext cx="1891629" cy="1472587"/>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7" name="Rectangle 6"/>
          <p:cNvSpPr/>
          <p:nvPr/>
        </p:nvSpPr>
        <p:spPr>
          <a:xfrm>
            <a:off x="1397512" y="1764452"/>
            <a:ext cx="1055074" cy="79708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Gateway</a:t>
            </a:r>
            <a:endParaRPr lang="en-US" dirty="0"/>
          </a:p>
        </p:txBody>
      </p:sp>
      <p:grpSp>
        <p:nvGrpSpPr>
          <p:cNvPr id="12" name="Group 11"/>
          <p:cNvGrpSpPr/>
          <p:nvPr/>
        </p:nvGrpSpPr>
        <p:grpSpPr>
          <a:xfrm>
            <a:off x="951627" y="652188"/>
            <a:ext cx="445885" cy="1510808"/>
            <a:chOff x="891767" y="1968010"/>
            <a:chExt cx="445885" cy="1510808"/>
          </a:xfrm>
        </p:grpSpPr>
        <p:sp>
          <p:nvSpPr>
            <p:cNvPr id="8" name="Oval 7"/>
            <p:cNvSpPr/>
            <p:nvPr/>
          </p:nvSpPr>
          <p:spPr>
            <a:xfrm>
              <a:off x="891767" y="1968010"/>
              <a:ext cx="365760" cy="36933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a:stCxn id="7" idx="1"/>
              <a:endCxn id="8" idx="4"/>
            </p:cNvCxnSpPr>
            <p:nvPr/>
          </p:nvCxnSpPr>
          <p:spPr>
            <a:xfrm flipH="1" flipV="1">
              <a:off x="1074647" y="2337342"/>
              <a:ext cx="263005" cy="1141476"/>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3" name="Group 12"/>
          <p:cNvGrpSpPr/>
          <p:nvPr/>
        </p:nvGrpSpPr>
        <p:grpSpPr>
          <a:xfrm>
            <a:off x="303064" y="2162996"/>
            <a:ext cx="1094448" cy="1781295"/>
            <a:chOff x="649027" y="1446278"/>
            <a:chExt cx="1094448" cy="1781295"/>
          </a:xfrm>
        </p:grpSpPr>
        <p:sp>
          <p:nvSpPr>
            <p:cNvPr id="14" name="Oval 13"/>
            <p:cNvSpPr/>
            <p:nvPr/>
          </p:nvSpPr>
          <p:spPr>
            <a:xfrm>
              <a:off x="649027" y="2858241"/>
              <a:ext cx="365760" cy="36933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a:stCxn id="7" idx="1"/>
              <a:endCxn id="14" idx="7"/>
            </p:cNvCxnSpPr>
            <p:nvPr/>
          </p:nvCxnSpPr>
          <p:spPr>
            <a:xfrm flipH="1">
              <a:off x="961223" y="1446278"/>
              <a:ext cx="782252" cy="146605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6" name="Group 15"/>
          <p:cNvGrpSpPr/>
          <p:nvPr/>
        </p:nvGrpSpPr>
        <p:grpSpPr>
          <a:xfrm>
            <a:off x="414775" y="2162996"/>
            <a:ext cx="982737" cy="583210"/>
            <a:chOff x="891767" y="1754132"/>
            <a:chExt cx="982737" cy="583210"/>
          </a:xfrm>
        </p:grpSpPr>
        <p:sp>
          <p:nvSpPr>
            <p:cNvPr id="17" name="Oval 16"/>
            <p:cNvSpPr/>
            <p:nvPr/>
          </p:nvSpPr>
          <p:spPr>
            <a:xfrm>
              <a:off x="891767" y="1968010"/>
              <a:ext cx="365760" cy="36933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a:stCxn id="7" idx="1"/>
              <a:endCxn id="17" idx="6"/>
            </p:cNvCxnSpPr>
            <p:nvPr/>
          </p:nvCxnSpPr>
          <p:spPr>
            <a:xfrm flipH="1">
              <a:off x="1257527" y="1754132"/>
              <a:ext cx="616977" cy="398544"/>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9" name="Group 18"/>
          <p:cNvGrpSpPr/>
          <p:nvPr/>
        </p:nvGrpSpPr>
        <p:grpSpPr>
          <a:xfrm>
            <a:off x="362924" y="1030351"/>
            <a:ext cx="1034588" cy="1132645"/>
            <a:chOff x="748949" y="1824441"/>
            <a:chExt cx="1034588" cy="1132645"/>
          </a:xfrm>
        </p:grpSpPr>
        <p:sp>
          <p:nvSpPr>
            <p:cNvPr id="20" name="Oval 19"/>
            <p:cNvSpPr/>
            <p:nvPr/>
          </p:nvSpPr>
          <p:spPr>
            <a:xfrm>
              <a:off x="748949" y="1824441"/>
              <a:ext cx="365760" cy="36933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a:stCxn id="7" idx="1"/>
              <a:endCxn id="20" idx="4"/>
            </p:cNvCxnSpPr>
            <p:nvPr/>
          </p:nvCxnSpPr>
          <p:spPr>
            <a:xfrm flipH="1" flipV="1">
              <a:off x="931829" y="2193773"/>
              <a:ext cx="851708" cy="763313"/>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22" name="Group 21"/>
          <p:cNvGrpSpPr/>
          <p:nvPr/>
        </p:nvGrpSpPr>
        <p:grpSpPr>
          <a:xfrm>
            <a:off x="991689" y="2162996"/>
            <a:ext cx="405823" cy="2150627"/>
            <a:chOff x="668343" y="889234"/>
            <a:chExt cx="405823" cy="2150627"/>
          </a:xfrm>
        </p:grpSpPr>
        <p:sp>
          <p:nvSpPr>
            <p:cNvPr id="23" name="Oval 22"/>
            <p:cNvSpPr/>
            <p:nvPr/>
          </p:nvSpPr>
          <p:spPr>
            <a:xfrm>
              <a:off x="668343" y="2670529"/>
              <a:ext cx="365760" cy="36933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Connector 23"/>
            <p:cNvCxnSpPr>
              <a:stCxn id="7" idx="1"/>
              <a:endCxn id="23" idx="0"/>
            </p:cNvCxnSpPr>
            <p:nvPr/>
          </p:nvCxnSpPr>
          <p:spPr>
            <a:xfrm flipH="1">
              <a:off x="851223" y="889234"/>
              <a:ext cx="222943" cy="1781295"/>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9" name="Straight Arrow Connector 8"/>
          <p:cNvCxnSpPr>
            <a:stCxn id="7" idx="3"/>
            <a:endCxn id="5" idx="2"/>
          </p:cNvCxnSpPr>
          <p:nvPr/>
        </p:nvCxnSpPr>
        <p:spPr>
          <a:xfrm flipV="1">
            <a:off x="2452586" y="1191185"/>
            <a:ext cx="550370" cy="971811"/>
          </a:xfrm>
          <a:prstGeom prst="straightConnector1">
            <a:avLst/>
          </a:prstGeom>
          <a:ln w="85725">
            <a:tailEnd type="stealth"/>
          </a:ln>
        </p:spPr>
        <p:style>
          <a:lnRef idx="3">
            <a:schemeClr val="accent3"/>
          </a:lnRef>
          <a:fillRef idx="0">
            <a:schemeClr val="accent3"/>
          </a:fillRef>
          <a:effectRef idx="2">
            <a:schemeClr val="accent3"/>
          </a:effectRef>
          <a:fontRef idx="minor">
            <a:schemeClr val="tx1"/>
          </a:fontRef>
        </p:style>
      </p:cxnSp>
      <p:grpSp>
        <p:nvGrpSpPr>
          <p:cNvPr id="101" name="Group 100"/>
          <p:cNvGrpSpPr/>
          <p:nvPr/>
        </p:nvGrpSpPr>
        <p:grpSpPr>
          <a:xfrm>
            <a:off x="2009635" y="5609881"/>
            <a:ext cx="1207474" cy="949488"/>
            <a:chOff x="5974207" y="3418023"/>
            <a:chExt cx="1207474" cy="949488"/>
          </a:xfrm>
        </p:grpSpPr>
        <p:sp>
          <p:nvSpPr>
            <p:cNvPr id="28" name="Rectangle 27"/>
            <p:cNvSpPr/>
            <p:nvPr/>
          </p:nvSpPr>
          <p:spPr>
            <a:xfrm>
              <a:off x="5974207" y="3418023"/>
              <a:ext cx="1055074" cy="79708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Event Monitor</a:t>
              </a:r>
              <a:endParaRPr lang="en-US" dirty="0"/>
            </a:p>
          </p:txBody>
        </p:sp>
        <p:sp>
          <p:nvSpPr>
            <p:cNvPr id="29" name="Rectangle 28"/>
            <p:cNvSpPr/>
            <p:nvPr/>
          </p:nvSpPr>
          <p:spPr>
            <a:xfrm>
              <a:off x="6126607" y="3570423"/>
              <a:ext cx="1055074" cy="79708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Event Monitor</a:t>
              </a:r>
              <a:endParaRPr lang="en-US" dirty="0"/>
            </a:p>
          </p:txBody>
        </p:sp>
      </p:grpSp>
      <p:cxnSp>
        <p:nvCxnSpPr>
          <p:cNvPr id="30" name="Straight Arrow Connector 29"/>
          <p:cNvCxnSpPr>
            <a:stCxn id="29" idx="0"/>
            <a:endCxn id="47" idx="1"/>
          </p:cNvCxnSpPr>
          <p:nvPr/>
        </p:nvCxnSpPr>
        <p:spPr>
          <a:xfrm flipV="1">
            <a:off x="2689572" y="3697211"/>
            <a:ext cx="1253331" cy="2065070"/>
          </a:xfrm>
          <a:prstGeom prst="straightConnector1">
            <a:avLst/>
          </a:prstGeom>
          <a:ln w="85725">
            <a:tailEnd type="stealth"/>
          </a:ln>
        </p:spPr>
        <p:style>
          <a:lnRef idx="3">
            <a:schemeClr val="accent3"/>
          </a:lnRef>
          <a:fillRef idx="0">
            <a:schemeClr val="accent3"/>
          </a:fillRef>
          <a:effectRef idx="2">
            <a:schemeClr val="accent3"/>
          </a:effectRef>
          <a:fontRef idx="minor">
            <a:schemeClr val="tx1"/>
          </a:fontRef>
        </p:style>
      </p:cxnSp>
      <p:cxnSp>
        <p:nvCxnSpPr>
          <p:cNvPr id="54" name="Straight Arrow Connector 53"/>
          <p:cNvCxnSpPr>
            <a:stCxn id="29" idx="3"/>
            <a:endCxn id="53" idx="2"/>
          </p:cNvCxnSpPr>
          <p:nvPr/>
        </p:nvCxnSpPr>
        <p:spPr>
          <a:xfrm>
            <a:off x="3217109" y="6160825"/>
            <a:ext cx="1092354" cy="0"/>
          </a:xfrm>
          <a:prstGeom prst="straightConnector1">
            <a:avLst/>
          </a:prstGeom>
          <a:ln w="85725">
            <a:headEnd type="stealth"/>
            <a:tailEnd type="stealth"/>
          </a:ln>
        </p:spPr>
        <p:style>
          <a:lnRef idx="3">
            <a:schemeClr val="accent3"/>
          </a:lnRef>
          <a:fillRef idx="0">
            <a:schemeClr val="accent3"/>
          </a:fillRef>
          <a:effectRef idx="2">
            <a:schemeClr val="accent3"/>
          </a:effectRef>
          <a:fontRef idx="minor">
            <a:schemeClr val="tx1"/>
          </a:fontRef>
        </p:style>
      </p:cxnSp>
      <p:grpSp>
        <p:nvGrpSpPr>
          <p:cNvPr id="70" name="Group 69"/>
          <p:cNvGrpSpPr/>
          <p:nvPr/>
        </p:nvGrpSpPr>
        <p:grpSpPr>
          <a:xfrm>
            <a:off x="4309463" y="5706737"/>
            <a:ext cx="2158937" cy="908175"/>
            <a:chOff x="4834618" y="5215328"/>
            <a:chExt cx="2158937" cy="908175"/>
          </a:xfrm>
        </p:grpSpPr>
        <p:sp>
          <p:nvSpPr>
            <p:cNvPr id="52" name="Rectangle 51"/>
            <p:cNvSpPr/>
            <p:nvPr/>
          </p:nvSpPr>
          <p:spPr>
            <a:xfrm>
              <a:off x="5938481" y="5270872"/>
              <a:ext cx="1055074" cy="79708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Django App</a:t>
              </a:r>
              <a:endParaRPr lang="en-US" dirty="0"/>
            </a:p>
          </p:txBody>
        </p:sp>
        <p:sp>
          <p:nvSpPr>
            <p:cNvPr id="53" name="Can 52"/>
            <p:cNvSpPr/>
            <p:nvPr/>
          </p:nvSpPr>
          <p:spPr>
            <a:xfrm>
              <a:off x="4834618" y="5215328"/>
              <a:ext cx="832419" cy="908175"/>
            </a:xfrm>
            <a:prstGeom prst="can">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App DB</a:t>
              </a:r>
              <a:endParaRPr lang="en-US" sz="100" dirty="0"/>
            </a:p>
          </p:txBody>
        </p:sp>
        <p:cxnSp>
          <p:nvCxnSpPr>
            <p:cNvPr id="64" name="Straight Arrow Connector 63"/>
            <p:cNvCxnSpPr>
              <a:stCxn id="52" idx="1"/>
              <a:endCxn id="53" idx="4"/>
            </p:cNvCxnSpPr>
            <p:nvPr/>
          </p:nvCxnSpPr>
          <p:spPr>
            <a:xfrm flipH="1">
              <a:off x="5667037" y="5669416"/>
              <a:ext cx="271444" cy="0"/>
            </a:xfrm>
            <a:prstGeom prst="straightConnector1">
              <a:avLst/>
            </a:prstGeom>
            <a:ln w="85725">
              <a:headEnd type="none"/>
              <a:tailEnd type="none"/>
            </a:ln>
          </p:spPr>
          <p:style>
            <a:lnRef idx="3">
              <a:schemeClr val="accent3"/>
            </a:lnRef>
            <a:fillRef idx="0">
              <a:schemeClr val="accent3"/>
            </a:fillRef>
            <a:effectRef idx="2">
              <a:schemeClr val="accent3"/>
            </a:effectRef>
            <a:fontRef idx="minor">
              <a:schemeClr val="tx1"/>
            </a:fontRef>
          </p:style>
        </p:cxnSp>
      </p:grpSp>
      <p:pic>
        <p:nvPicPr>
          <p:cNvPr id="120" name="Picture 119"/>
          <p:cNvPicPr>
            <a:picLocks noChangeAspect="1"/>
          </p:cNvPicPr>
          <p:nvPr/>
        </p:nvPicPr>
        <p:blipFill>
          <a:blip r:embed="rId2"/>
          <a:stretch>
            <a:fillRect/>
          </a:stretch>
        </p:blipFill>
        <p:spPr>
          <a:xfrm flipH="1">
            <a:off x="6157859" y="5706737"/>
            <a:ext cx="336862" cy="428733"/>
          </a:xfrm>
          <a:prstGeom prst="rect">
            <a:avLst/>
          </a:prstGeom>
        </p:spPr>
      </p:pic>
      <p:sp>
        <p:nvSpPr>
          <p:cNvPr id="39" name="Can 38"/>
          <p:cNvSpPr>
            <a:spLocks noChangeAspect="1"/>
          </p:cNvSpPr>
          <p:nvPr/>
        </p:nvSpPr>
        <p:spPr>
          <a:xfrm>
            <a:off x="4408335" y="2162996"/>
            <a:ext cx="812519" cy="829411"/>
          </a:xfrm>
          <a:prstGeom prst="can">
            <a:avLst/>
          </a:prstGeom>
        </p:spPr>
        <p:style>
          <a:lnRef idx="1">
            <a:schemeClr val="accent2"/>
          </a:lnRef>
          <a:fillRef idx="3">
            <a:schemeClr val="accent2"/>
          </a:fillRef>
          <a:effectRef idx="2">
            <a:schemeClr val="accent2"/>
          </a:effectRef>
          <a:fontRef idx="minor">
            <a:schemeClr val="lt1"/>
          </a:fontRef>
        </p:style>
        <p:txBody>
          <a:bodyPr rtlCol="0" anchor="ctr">
            <a:normAutofit/>
          </a:bodyPr>
          <a:lstStyle/>
          <a:p>
            <a:pPr algn="ctr"/>
            <a:r>
              <a:rPr lang="en-US" sz="2000" dirty="0" smtClean="0"/>
              <a:t>Redis</a:t>
            </a:r>
            <a:endParaRPr lang="en-US" sz="2000" dirty="0"/>
          </a:p>
        </p:txBody>
      </p:sp>
      <p:sp>
        <p:nvSpPr>
          <p:cNvPr id="42" name="Can 41"/>
          <p:cNvSpPr>
            <a:spLocks noChangeAspect="1"/>
          </p:cNvSpPr>
          <p:nvPr/>
        </p:nvSpPr>
        <p:spPr>
          <a:xfrm>
            <a:off x="4408335" y="4313623"/>
            <a:ext cx="812519" cy="820106"/>
          </a:xfrm>
          <a:prstGeom prst="can">
            <a:avLst/>
          </a:prstGeom>
        </p:spPr>
        <p:style>
          <a:lnRef idx="1">
            <a:schemeClr val="accent5"/>
          </a:lnRef>
          <a:fillRef idx="3">
            <a:schemeClr val="accent5"/>
          </a:fillRef>
          <a:effectRef idx="2">
            <a:schemeClr val="accent5"/>
          </a:effectRef>
          <a:fontRef idx="minor">
            <a:schemeClr val="lt1"/>
          </a:fontRef>
        </p:style>
        <p:txBody>
          <a:bodyPr rtlCol="0" anchor="ctr">
            <a:normAutofit fontScale="55000" lnSpcReduction="20000"/>
          </a:bodyPr>
          <a:lstStyle/>
          <a:p>
            <a:pPr algn="ctr"/>
            <a:r>
              <a:rPr lang="en-US" sz="2800" dirty="0" smtClean="0"/>
              <a:t>PostgreSQL</a:t>
            </a:r>
            <a:endParaRPr lang="en-US" sz="300" dirty="0"/>
          </a:p>
        </p:txBody>
      </p:sp>
      <p:sp>
        <p:nvSpPr>
          <p:cNvPr id="43" name="Rectangle 42"/>
          <p:cNvSpPr>
            <a:spLocks noChangeAspect="1"/>
          </p:cNvSpPr>
          <p:nvPr/>
        </p:nvSpPr>
        <p:spPr>
          <a:xfrm>
            <a:off x="4363999" y="3420249"/>
            <a:ext cx="891490" cy="417593"/>
          </a:xfrm>
          <a:prstGeom prst="rect">
            <a:avLst/>
          </a:prstGeom>
        </p:spPr>
        <p:style>
          <a:lnRef idx="1">
            <a:schemeClr val="accent1"/>
          </a:lnRef>
          <a:fillRef idx="3">
            <a:schemeClr val="accent1"/>
          </a:fillRef>
          <a:effectRef idx="2">
            <a:schemeClr val="accent1"/>
          </a:effectRef>
          <a:fontRef idx="minor">
            <a:schemeClr val="lt1"/>
          </a:fontRef>
        </p:style>
        <p:txBody>
          <a:bodyPr rtlCol="0" anchor="ctr">
            <a:normAutofit fontScale="85000" lnSpcReduction="10000"/>
          </a:bodyPr>
          <a:lstStyle/>
          <a:p>
            <a:pPr algn="ctr"/>
            <a:r>
              <a:rPr lang="en-US" dirty="0" err="1" smtClean="0"/>
              <a:t>Archiver</a:t>
            </a:r>
            <a:endParaRPr lang="en-US" dirty="0"/>
          </a:p>
        </p:txBody>
      </p:sp>
      <p:cxnSp>
        <p:nvCxnSpPr>
          <p:cNvPr id="44" name="Straight Arrow Connector 43"/>
          <p:cNvCxnSpPr>
            <a:cxnSpLocks noChangeAspect="1"/>
            <a:stCxn id="43" idx="0"/>
            <a:endCxn id="39" idx="3"/>
          </p:cNvCxnSpPr>
          <p:nvPr/>
        </p:nvCxnSpPr>
        <p:spPr>
          <a:xfrm flipV="1">
            <a:off x="4809744" y="2992407"/>
            <a:ext cx="4851" cy="427842"/>
          </a:xfrm>
          <a:prstGeom prst="straightConnector1">
            <a:avLst/>
          </a:prstGeom>
          <a:ln w="85725">
            <a:tailEnd type="stealth"/>
          </a:ln>
        </p:spPr>
        <p:style>
          <a:lnRef idx="3">
            <a:schemeClr val="accent3"/>
          </a:lnRef>
          <a:fillRef idx="0">
            <a:schemeClr val="accent3"/>
          </a:fillRef>
          <a:effectRef idx="2">
            <a:schemeClr val="accent3"/>
          </a:effectRef>
          <a:fontRef idx="minor">
            <a:schemeClr val="tx1"/>
          </a:fontRef>
        </p:style>
      </p:cxnSp>
      <p:cxnSp>
        <p:nvCxnSpPr>
          <p:cNvPr id="45" name="Straight Arrow Connector 44"/>
          <p:cNvCxnSpPr>
            <a:cxnSpLocks noChangeAspect="1"/>
            <a:stCxn id="43" idx="2"/>
            <a:endCxn id="42" idx="1"/>
          </p:cNvCxnSpPr>
          <p:nvPr/>
        </p:nvCxnSpPr>
        <p:spPr>
          <a:xfrm>
            <a:off x="4809744" y="3837842"/>
            <a:ext cx="4851" cy="475781"/>
          </a:xfrm>
          <a:prstGeom prst="straightConnector1">
            <a:avLst/>
          </a:prstGeom>
          <a:ln w="85725">
            <a:tailEnd type="stealth"/>
          </a:ln>
        </p:spPr>
        <p:style>
          <a:lnRef idx="3">
            <a:schemeClr val="accent3"/>
          </a:lnRef>
          <a:fillRef idx="0">
            <a:schemeClr val="accent3"/>
          </a:fillRef>
          <a:effectRef idx="2">
            <a:schemeClr val="accent3"/>
          </a:effectRef>
          <a:fontRef idx="minor">
            <a:schemeClr val="tx1"/>
          </a:fontRef>
        </p:style>
      </p:cxnSp>
      <p:pic>
        <p:nvPicPr>
          <p:cNvPr id="46" name="Picture 45"/>
          <p:cNvPicPr>
            <a:picLocks noChangeAspect="1"/>
          </p:cNvPicPr>
          <p:nvPr/>
        </p:nvPicPr>
        <p:blipFill>
          <a:blip r:embed="rId2"/>
          <a:stretch>
            <a:fillRect/>
          </a:stretch>
        </p:blipFill>
        <p:spPr>
          <a:xfrm flipH="1">
            <a:off x="4052634" y="4922839"/>
            <a:ext cx="30428" cy="38725"/>
          </a:xfrm>
          <a:prstGeom prst="rect">
            <a:avLst/>
          </a:prstGeom>
        </p:spPr>
      </p:pic>
      <p:sp>
        <p:nvSpPr>
          <p:cNvPr id="47" name="Rounded Rectangle 46"/>
          <p:cNvSpPr>
            <a:spLocks noChangeAspect="1"/>
          </p:cNvSpPr>
          <p:nvPr/>
        </p:nvSpPr>
        <p:spPr>
          <a:xfrm>
            <a:off x="3942903" y="2400310"/>
            <a:ext cx="304017" cy="259380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r>
              <a:rPr lang="en-US" sz="2000" dirty="0" smtClean="0"/>
              <a:t>A</a:t>
            </a:r>
          </a:p>
          <a:p>
            <a:pPr algn="ctr"/>
            <a:r>
              <a:rPr lang="en-US" sz="2000" dirty="0" smtClean="0"/>
              <a:t>P</a:t>
            </a:r>
          </a:p>
          <a:p>
            <a:pPr algn="ctr"/>
            <a:r>
              <a:rPr lang="en-US" sz="2000" dirty="0" smtClean="0"/>
              <a:t>I</a:t>
            </a:r>
            <a:endParaRPr lang="en-US" sz="2000" dirty="0"/>
          </a:p>
        </p:txBody>
      </p:sp>
      <p:cxnSp>
        <p:nvCxnSpPr>
          <p:cNvPr id="27" name="Straight Arrow Connector 26"/>
          <p:cNvCxnSpPr>
            <a:endCxn id="39" idx="1"/>
          </p:cNvCxnSpPr>
          <p:nvPr/>
        </p:nvCxnSpPr>
        <p:spPr>
          <a:xfrm>
            <a:off x="4408335" y="1764452"/>
            <a:ext cx="406260" cy="398544"/>
          </a:xfrm>
          <a:prstGeom prst="straightConnector1">
            <a:avLst/>
          </a:prstGeom>
          <a:ln w="85725">
            <a:tailEnd type="stealth"/>
          </a:ln>
        </p:spPr>
        <p:style>
          <a:lnRef idx="3">
            <a:schemeClr val="accent3"/>
          </a:lnRef>
          <a:fillRef idx="0">
            <a:schemeClr val="accent3"/>
          </a:fillRef>
          <a:effectRef idx="2">
            <a:schemeClr val="accent3"/>
          </a:effectRef>
          <a:fontRef idx="minor">
            <a:schemeClr val="tx1"/>
          </a:fontRef>
        </p:style>
      </p:cxnSp>
      <p:sp>
        <p:nvSpPr>
          <p:cNvPr id="32" name="TextBox 31"/>
          <p:cNvSpPr txBox="1"/>
          <p:nvPr/>
        </p:nvSpPr>
        <p:spPr>
          <a:xfrm>
            <a:off x="33647" y="5535305"/>
            <a:ext cx="1975988" cy="1200329"/>
          </a:xfrm>
          <a:prstGeom prst="rect">
            <a:avLst/>
          </a:prstGeom>
          <a:noFill/>
        </p:spPr>
        <p:txBody>
          <a:bodyPr wrap="square" rtlCol="0">
            <a:spAutoFit/>
          </a:bodyPr>
          <a:lstStyle/>
          <a:p>
            <a:pPr algn="r"/>
            <a:r>
              <a:rPr lang="en-US" dirty="0" smtClean="0"/>
              <a:t>New guy: </a:t>
            </a:r>
          </a:p>
          <a:p>
            <a:pPr algn="r"/>
            <a:r>
              <a:rPr lang="en-US" dirty="0" smtClean="0"/>
              <a:t>read the rules and data, trigger alarms</a:t>
            </a:r>
          </a:p>
        </p:txBody>
      </p:sp>
      <p:sp>
        <p:nvSpPr>
          <p:cNvPr id="11" name="TextBox 10"/>
          <p:cNvSpPr txBox="1"/>
          <p:nvPr/>
        </p:nvSpPr>
        <p:spPr>
          <a:xfrm>
            <a:off x="1594153" y="4483245"/>
            <a:ext cx="1326004" cy="1200329"/>
          </a:xfrm>
          <a:prstGeom prst="rect">
            <a:avLst/>
          </a:prstGeom>
          <a:noFill/>
        </p:spPr>
        <p:txBody>
          <a:bodyPr wrap="none" rtlCol="0">
            <a:spAutoFit/>
          </a:bodyPr>
          <a:lstStyle/>
          <a:p>
            <a:r>
              <a:rPr lang="en-US" dirty="0"/>
              <a:t>motion &gt; x </a:t>
            </a:r>
          </a:p>
          <a:p>
            <a:r>
              <a:rPr lang="en-US" dirty="0"/>
              <a:t>pressure &lt; y</a:t>
            </a:r>
          </a:p>
          <a:p>
            <a:r>
              <a:rPr lang="en-US" dirty="0"/>
              <a:t>audio &gt; z</a:t>
            </a:r>
          </a:p>
          <a:p>
            <a:endParaRPr lang="en-US" dirty="0"/>
          </a:p>
        </p:txBody>
      </p:sp>
      <p:sp>
        <p:nvSpPr>
          <p:cNvPr id="3" name="Left Brace 2"/>
          <p:cNvSpPr/>
          <p:nvPr/>
        </p:nvSpPr>
        <p:spPr>
          <a:xfrm>
            <a:off x="1162114" y="4636405"/>
            <a:ext cx="468923" cy="647941"/>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TextBox 30"/>
          <p:cNvSpPr txBox="1"/>
          <p:nvPr/>
        </p:nvSpPr>
        <p:spPr>
          <a:xfrm>
            <a:off x="184863" y="4772694"/>
            <a:ext cx="977251" cy="369332"/>
          </a:xfrm>
          <a:prstGeom prst="rect">
            <a:avLst/>
          </a:prstGeom>
          <a:noFill/>
        </p:spPr>
        <p:txBody>
          <a:bodyPr wrap="none" rtlCol="0">
            <a:spAutoFit/>
          </a:bodyPr>
          <a:lstStyle/>
          <a:p>
            <a:r>
              <a:rPr lang="en-US" dirty="0" smtClean="0"/>
              <a:t>All true?</a:t>
            </a:r>
            <a:endParaRPr lang="en-US" dirty="0"/>
          </a:p>
        </p:txBody>
      </p:sp>
    </p:spTree>
    <p:extLst>
      <p:ext uri="{BB962C8B-B14F-4D97-AF65-F5344CB8AC3E}">
        <p14:creationId xmlns:p14="http://schemas.microsoft.com/office/powerpoint/2010/main" val="2200972524"/>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67920" y="652188"/>
            <a:ext cx="184666" cy="369332"/>
          </a:xfrm>
          <a:prstGeom prst="rect">
            <a:avLst/>
          </a:prstGeom>
          <a:noFill/>
        </p:spPr>
        <p:txBody>
          <a:bodyPr wrap="none" rtlCol="0">
            <a:spAutoFit/>
          </a:bodyPr>
          <a:lstStyle/>
          <a:p>
            <a:endParaRPr lang="en-US" dirty="0"/>
          </a:p>
        </p:txBody>
      </p:sp>
      <p:sp>
        <p:nvSpPr>
          <p:cNvPr id="5" name="Cloud 4"/>
          <p:cNvSpPr/>
          <p:nvPr/>
        </p:nvSpPr>
        <p:spPr>
          <a:xfrm>
            <a:off x="2997088" y="454891"/>
            <a:ext cx="1891629" cy="1472587"/>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7" name="Rectangle 6"/>
          <p:cNvSpPr/>
          <p:nvPr/>
        </p:nvSpPr>
        <p:spPr>
          <a:xfrm>
            <a:off x="1397512" y="1764452"/>
            <a:ext cx="1055074" cy="79708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Gateway</a:t>
            </a:r>
            <a:endParaRPr lang="en-US" dirty="0"/>
          </a:p>
        </p:txBody>
      </p:sp>
      <p:grpSp>
        <p:nvGrpSpPr>
          <p:cNvPr id="12" name="Group 11"/>
          <p:cNvGrpSpPr/>
          <p:nvPr/>
        </p:nvGrpSpPr>
        <p:grpSpPr>
          <a:xfrm>
            <a:off x="951627" y="652188"/>
            <a:ext cx="445885" cy="1510808"/>
            <a:chOff x="891767" y="1968010"/>
            <a:chExt cx="445885" cy="1510808"/>
          </a:xfrm>
        </p:grpSpPr>
        <p:sp>
          <p:nvSpPr>
            <p:cNvPr id="8" name="Oval 7"/>
            <p:cNvSpPr/>
            <p:nvPr/>
          </p:nvSpPr>
          <p:spPr>
            <a:xfrm>
              <a:off x="891767" y="1968010"/>
              <a:ext cx="365760" cy="36933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a:stCxn id="7" idx="1"/>
              <a:endCxn id="8" idx="4"/>
            </p:cNvCxnSpPr>
            <p:nvPr/>
          </p:nvCxnSpPr>
          <p:spPr>
            <a:xfrm flipH="1" flipV="1">
              <a:off x="1074647" y="2337342"/>
              <a:ext cx="263005" cy="1141476"/>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3" name="Group 12"/>
          <p:cNvGrpSpPr/>
          <p:nvPr/>
        </p:nvGrpSpPr>
        <p:grpSpPr>
          <a:xfrm>
            <a:off x="303064" y="2162996"/>
            <a:ext cx="1094448" cy="1781295"/>
            <a:chOff x="649027" y="1446278"/>
            <a:chExt cx="1094448" cy="1781295"/>
          </a:xfrm>
        </p:grpSpPr>
        <p:sp>
          <p:nvSpPr>
            <p:cNvPr id="14" name="Oval 13"/>
            <p:cNvSpPr/>
            <p:nvPr/>
          </p:nvSpPr>
          <p:spPr>
            <a:xfrm>
              <a:off x="649027" y="2858241"/>
              <a:ext cx="365760" cy="36933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a:stCxn id="7" idx="1"/>
              <a:endCxn id="14" idx="7"/>
            </p:cNvCxnSpPr>
            <p:nvPr/>
          </p:nvCxnSpPr>
          <p:spPr>
            <a:xfrm flipH="1">
              <a:off x="961223" y="1446278"/>
              <a:ext cx="782252" cy="146605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6" name="Group 15"/>
          <p:cNvGrpSpPr/>
          <p:nvPr/>
        </p:nvGrpSpPr>
        <p:grpSpPr>
          <a:xfrm>
            <a:off x="414775" y="2162996"/>
            <a:ext cx="982737" cy="583210"/>
            <a:chOff x="891767" y="1754132"/>
            <a:chExt cx="982737" cy="583210"/>
          </a:xfrm>
        </p:grpSpPr>
        <p:sp>
          <p:nvSpPr>
            <p:cNvPr id="17" name="Oval 16"/>
            <p:cNvSpPr/>
            <p:nvPr/>
          </p:nvSpPr>
          <p:spPr>
            <a:xfrm>
              <a:off x="891767" y="1968010"/>
              <a:ext cx="365760" cy="36933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a:stCxn id="7" idx="1"/>
              <a:endCxn id="17" idx="6"/>
            </p:cNvCxnSpPr>
            <p:nvPr/>
          </p:nvCxnSpPr>
          <p:spPr>
            <a:xfrm flipH="1">
              <a:off x="1257527" y="1754132"/>
              <a:ext cx="616977" cy="398544"/>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9" name="Group 18"/>
          <p:cNvGrpSpPr/>
          <p:nvPr/>
        </p:nvGrpSpPr>
        <p:grpSpPr>
          <a:xfrm>
            <a:off x="362924" y="1030351"/>
            <a:ext cx="1034588" cy="1132645"/>
            <a:chOff x="748949" y="1824441"/>
            <a:chExt cx="1034588" cy="1132645"/>
          </a:xfrm>
        </p:grpSpPr>
        <p:sp>
          <p:nvSpPr>
            <p:cNvPr id="20" name="Oval 19"/>
            <p:cNvSpPr/>
            <p:nvPr/>
          </p:nvSpPr>
          <p:spPr>
            <a:xfrm>
              <a:off x="748949" y="1824441"/>
              <a:ext cx="365760" cy="36933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a:stCxn id="7" idx="1"/>
              <a:endCxn id="20" idx="4"/>
            </p:cNvCxnSpPr>
            <p:nvPr/>
          </p:nvCxnSpPr>
          <p:spPr>
            <a:xfrm flipH="1" flipV="1">
              <a:off x="931829" y="2193773"/>
              <a:ext cx="851708" cy="763313"/>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22" name="Group 21"/>
          <p:cNvGrpSpPr/>
          <p:nvPr/>
        </p:nvGrpSpPr>
        <p:grpSpPr>
          <a:xfrm>
            <a:off x="991689" y="2162996"/>
            <a:ext cx="405823" cy="2150627"/>
            <a:chOff x="668343" y="889234"/>
            <a:chExt cx="405823" cy="2150627"/>
          </a:xfrm>
        </p:grpSpPr>
        <p:sp>
          <p:nvSpPr>
            <p:cNvPr id="23" name="Oval 22"/>
            <p:cNvSpPr/>
            <p:nvPr/>
          </p:nvSpPr>
          <p:spPr>
            <a:xfrm>
              <a:off x="668343" y="2670529"/>
              <a:ext cx="365760" cy="36933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Connector 23"/>
            <p:cNvCxnSpPr>
              <a:stCxn id="7" idx="1"/>
              <a:endCxn id="23" idx="0"/>
            </p:cNvCxnSpPr>
            <p:nvPr/>
          </p:nvCxnSpPr>
          <p:spPr>
            <a:xfrm flipH="1">
              <a:off x="851223" y="889234"/>
              <a:ext cx="222943" cy="1781295"/>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9" name="Straight Arrow Connector 8"/>
          <p:cNvCxnSpPr>
            <a:stCxn id="7" idx="3"/>
            <a:endCxn id="5" idx="2"/>
          </p:cNvCxnSpPr>
          <p:nvPr/>
        </p:nvCxnSpPr>
        <p:spPr>
          <a:xfrm flipV="1">
            <a:off x="2452586" y="1191185"/>
            <a:ext cx="550370" cy="971811"/>
          </a:xfrm>
          <a:prstGeom prst="straightConnector1">
            <a:avLst/>
          </a:prstGeom>
          <a:ln w="85725">
            <a:tailEnd type="stealth"/>
          </a:ln>
        </p:spPr>
        <p:style>
          <a:lnRef idx="3">
            <a:schemeClr val="accent3"/>
          </a:lnRef>
          <a:fillRef idx="0">
            <a:schemeClr val="accent3"/>
          </a:fillRef>
          <a:effectRef idx="2">
            <a:schemeClr val="accent3"/>
          </a:effectRef>
          <a:fontRef idx="minor">
            <a:schemeClr val="tx1"/>
          </a:fontRef>
        </p:style>
      </p:cxnSp>
      <p:grpSp>
        <p:nvGrpSpPr>
          <p:cNvPr id="101" name="Group 100"/>
          <p:cNvGrpSpPr/>
          <p:nvPr/>
        </p:nvGrpSpPr>
        <p:grpSpPr>
          <a:xfrm>
            <a:off x="2009635" y="5609881"/>
            <a:ext cx="1207474" cy="949488"/>
            <a:chOff x="5974207" y="3418023"/>
            <a:chExt cx="1207474" cy="949488"/>
          </a:xfrm>
        </p:grpSpPr>
        <p:sp>
          <p:nvSpPr>
            <p:cNvPr id="28" name="Rectangle 27"/>
            <p:cNvSpPr/>
            <p:nvPr/>
          </p:nvSpPr>
          <p:spPr>
            <a:xfrm>
              <a:off x="5974207" y="3418023"/>
              <a:ext cx="1055074" cy="79708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Event Monitor</a:t>
              </a:r>
              <a:endParaRPr lang="en-US" dirty="0"/>
            </a:p>
          </p:txBody>
        </p:sp>
        <p:sp>
          <p:nvSpPr>
            <p:cNvPr id="29" name="Rectangle 28"/>
            <p:cNvSpPr/>
            <p:nvPr/>
          </p:nvSpPr>
          <p:spPr>
            <a:xfrm>
              <a:off x="6126607" y="3570423"/>
              <a:ext cx="1055074" cy="79708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Event Monitor</a:t>
              </a:r>
              <a:endParaRPr lang="en-US" dirty="0"/>
            </a:p>
          </p:txBody>
        </p:sp>
      </p:grpSp>
      <p:cxnSp>
        <p:nvCxnSpPr>
          <p:cNvPr id="30" name="Straight Arrow Connector 29"/>
          <p:cNvCxnSpPr>
            <a:stCxn id="29" idx="0"/>
            <a:endCxn id="47" idx="1"/>
          </p:cNvCxnSpPr>
          <p:nvPr/>
        </p:nvCxnSpPr>
        <p:spPr>
          <a:xfrm flipV="1">
            <a:off x="2689572" y="3697211"/>
            <a:ext cx="1253331" cy="2065070"/>
          </a:xfrm>
          <a:prstGeom prst="straightConnector1">
            <a:avLst/>
          </a:prstGeom>
          <a:ln w="85725">
            <a:tailEnd type="stealth"/>
          </a:ln>
        </p:spPr>
        <p:style>
          <a:lnRef idx="3">
            <a:schemeClr val="accent3"/>
          </a:lnRef>
          <a:fillRef idx="0">
            <a:schemeClr val="accent3"/>
          </a:fillRef>
          <a:effectRef idx="2">
            <a:schemeClr val="accent3"/>
          </a:effectRef>
          <a:fontRef idx="minor">
            <a:schemeClr val="tx1"/>
          </a:fontRef>
        </p:style>
      </p:cxnSp>
      <p:cxnSp>
        <p:nvCxnSpPr>
          <p:cNvPr id="54" name="Straight Arrow Connector 53"/>
          <p:cNvCxnSpPr>
            <a:stCxn id="29" idx="3"/>
            <a:endCxn id="53" idx="2"/>
          </p:cNvCxnSpPr>
          <p:nvPr/>
        </p:nvCxnSpPr>
        <p:spPr>
          <a:xfrm>
            <a:off x="3217109" y="6160825"/>
            <a:ext cx="1092354" cy="0"/>
          </a:xfrm>
          <a:prstGeom prst="straightConnector1">
            <a:avLst/>
          </a:prstGeom>
          <a:ln w="85725">
            <a:headEnd type="stealth"/>
            <a:tailEnd type="stealth"/>
          </a:ln>
        </p:spPr>
        <p:style>
          <a:lnRef idx="3">
            <a:schemeClr val="accent3"/>
          </a:lnRef>
          <a:fillRef idx="0">
            <a:schemeClr val="accent3"/>
          </a:fillRef>
          <a:effectRef idx="2">
            <a:schemeClr val="accent3"/>
          </a:effectRef>
          <a:fontRef idx="minor">
            <a:schemeClr val="tx1"/>
          </a:fontRef>
        </p:style>
      </p:cxnSp>
      <p:grpSp>
        <p:nvGrpSpPr>
          <p:cNvPr id="70" name="Group 69"/>
          <p:cNvGrpSpPr/>
          <p:nvPr/>
        </p:nvGrpSpPr>
        <p:grpSpPr>
          <a:xfrm>
            <a:off x="4309463" y="5706737"/>
            <a:ext cx="2158937" cy="908175"/>
            <a:chOff x="4834618" y="5215328"/>
            <a:chExt cx="2158937" cy="908175"/>
          </a:xfrm>
        </p:grpSpPr>
        <p:sp>
          <p:nvSpPr>
            <p:cNvPr id="52" name="Rectangle 51"/>
            <p:cNvSpPr/>
            <p:nvPr/>
          </p:nvSpPr>
          <p:spPr>
            <a:xfrm>
              <a:off x="5938481" y="5270872"/>
              <a:ext cx="1055074" cy="79708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Django App</a:t>
              </a:r>
              <a:endParaRPr lang="en-US" dirty="0"/>
            </a:p>
          </p:txBody>
        </p:sp>
        <p:sp>
          <p:nvSpPr>
            <p:cNvPr id="53" name="Can 52"/>
            <p:cNvSpPr/>
            <p:nvPr/>
          </p:nvSpPr>
          <p:spPr>
            <a:xfrm>
              <a:off x="4834618" y="5215328"/>
              <a:ext cx="832419" cy="908175"/>
            </a:xfrm>
            <a:prstGeom prst="can">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App DB</a:t>
              </a:r>
              <a:endParaRPr lang="en-US" sz="100" dirty="0"/>
            </a:p>
          </p:txBody>
        </p:sp>
        <p:cxnSp>
          <p:nvCxnSpPr>
            <p:cNvPr id="64" name="Straight Arrow Connector 63"/>
            <p:cNvCxnSpPr>
              <a:stCxn id="52" idx="1"/>
              <a:endCxn id="53" idx="4"/>
            </p:cNvCxnSpPr>
            <p:nvPr/>
          </p:nvCxnSpPr>
          <p:spPr>
            <a:xfrm flipH="1">
              <a:off x="5667037" y="5669416"/>
              <a:ext cx="271444" cy="0"/>
            </a:xfrm>
            <a:prstGeom prst="straightConnector1">
              <a:avLst/>
            </a:prstGeom>
            <a:ln w="85725">
              <a:headEnd type="none"/>
              <a:tailEnd type="none"/>
            </a:ln>
          </p:spPr>
          <p:style>
            <a:lnRef idx="3">
              <a:schemeClr val="accent3"/>
            </a:lnRef>
            <a:fillRef idx="0">
              <a:schemeClr val="accent3"/>
            </a:fillRef>
            <a:effectRef idx="2">
              <a:schemeClr val="accent3"/>
            </a:effectRef>
            <a:fontRef idx="minor">
              <a:schemeClr val="tx1"/>
            </a:fontRef>
          </p:style>
        </p:cxnSp>
      </p:grpSp>
      <p:pic>
        <p:nvPicPr>
          <p:cNvPr id="120" name="Picture 119"/>
          <p:cNvPicPr>
            <a:picLocks noChangeAspect="1"/>
          </p:cNvPicPr>
          <p:nvPr/>
        </p:nvPicPr>
        <p:blipFill>
          <a:blip r:embed="rId2"/>
          <a:stretch>
            <a:fillRect/>
          </a:stretch>
        </p:blipFill>
        <p:spPr>
          <a:xfrm flipH="1">
            <a:off x="6157859" y="5706737"/>
            <a:ext cx="336862" cy="428733"/>
          </a:xfrm>
          <a:prstGeom prst="rect">
            <a:avLst/>
          </a:prstGeom>
        </p:spPr>
      </p:pic>
      <p:sp>
        <p:nvSpPr>
          <p:cNvPr id="39" name="Can 38"/>
          <p:cNvSpPr>
            <a:spLocks noChangeAspect="1"/>
          </p:cNvSpPr>
          <p:nvPr/>
        </p:nvSpPr>
        <p:spPr>
          <a:xfrm>
            <a:off x="4408335" y="2162996"/>
            <a:ext cx="812519" cy="829411"/>
          </a:xfrm>
          <a:prstGeom prst="can">
            <a:avLst/>
          </a:prstGeom>
        </p:spPr>
        <p:style>
          <a:lnRef idx="1">
            <a:schemeClr val="accent2"/>
          </a:lnRef>
          <a:fillRef idx="3">
            <a:schemeClr val="accent2"/>
          </a:fillRef>
          <a:effectRef idx="2">
            <a:schemeClr val="accent2"/>
          </a:effectRef>
          <a:fontRef idx="minor">
            <a:schemeClr val="lt1"/>
          </a:fontRef>
        </p:style>
        <p:txBody>
          <a:bodyPr rtlCol="0" anchor="ctr">
            <a:normAutofit/>
          </a:bodyPr>
          <a:lstStyle/>
          <a:p>
            <a:pPr algn="ctr"/>
            <a:r>
              <a:rPr lang="en-US" sz="2000" dirty="0" smtClean="0"/>
              <a:t>Redis</a:t>
            </a:r>
            <a:endParaRPr lang="en-US" sz="2000" dirty="0"/>
          </a:p>
        </p:txBody>
      </p:sp>
      <p:sp>
        <p:nvSpPr>
          <p:cNvPr id="42" name="Can 41"/>
          <p:cNvSpPr>
            <a:spLocks noChangeAspect="1"/>
          </p:cNvSpPr>
          <p:nvPr/>
        </p:nvSpPr>
        <p:spPr>
          <a:xfrm>
            <a:off x="4408335" y="4313623"/>
            <a:ext cx="812519" cy="820106"/>
          </a:xfrm>
          <a:prstGeom prst="can">
            <a:avLst/>
          </a:prstGeom>
        </p:spPr>
        <p:style>
          <a:lnRef idx="1">
            <a:schemeClr val="accent5"/>
          </a:lnRef>
          <a:fillRef idx="3">
            <a:schemeClr val="accent5"/>
          </a:fillRef>
          <a:effectRef idx="2">
            <a:schemeClr val="accent5"/>
          </a:effectRef>
          <a:fontRef idx="minor">
            <a:schemeClr val="lt1"/>
          </a:fontRef>
        </p:style>
        <p:txBody>
          <a:bodyPr rtlCol="0" anchor="ctr">
            <a:normAutofit fontScale="55000" lnSpcReduction="20000"/>
          </a:bodyPr>
          <a:lstStyle/>
          <a:p>
            <a:pPr algn="ctr"/>
            <a:r>
              <a:rPr lang="en-US" sz="2800" dirty="0" smtClean="0"/>
              <a:t>PostgreSQL</a:t>
            </a:r>
            <a:endParaRPr lang="en-US" sz="300" dirty="0"/>
          </a:p>
        </p:txBody>
      </p:sp>
      <p:sp>
        <p:nvSpPr>
          <p:cNvPr id="43" name="Rectangle 42"/>
          <p:cNvSpPr>
            <a:spLocks noChangeAspect="1"/>
          </p:cNvSpPr>
          <p:nvPr/>
        </p:nvSpPr>
        <p:spPr>
          <a:xfrm>
            <a:off x="4363999" y="3420249"/>
            <a:ext cx="891490" cy="417593"/>
          </a:xfrm>
          <a:prstGeom prst="rect">
            <a:avLst/>
          </a:prstGeom>
        </p:spPr>
        <p:style>
          <a:lnRef idx="1">
            <a:schemeClr val="accent1"/>
          </a:lnRef>
          <a:fillRef idx="3">
            <a:schemeClr val="accent1"/>
          </a:fillRef>
          <a:effectRef idx="2">
            <a:schemeClr val="accent1"/>
          </a:effectRef>
          <a:fontRef idx="minor">
            <a:schemeClr val="lt1"/>
          </a:fontRef>
        </p:style>
        <p:txBody>
          <a:bodyPr rtlCol="0" anchor="ctr">
            <a:normAutofit fontScale="85000" lnSpcReduction="10000"/>
          </a:bodyPr>
          <a:lstStyle/>
          <a:p>
            <a:pPr algn="ctr"/>
            <a:r>
              <a:rPr lang="en-US" dirty="0" err="1" smtClean="0"/>
              <a:t>Archiver</a:t>
            </a:r>
            <a:endParaRPr lang="en-US" dirty="0"/>
          </a:p>
        </p:txBody>
      </p:sp>
      <p:cxnSp>
        <p:nvCxnSpPr>
          <p:cNvPr id="44" name="Straight Arrow Connector 43"/>
          <p:cNvCxnSpPr>
            <a:cxnSpLocks noChangeAspect="1"/>
            <a:stCxn id="43" idx="0"/>
            <a:endCxn id="39" idx="3"/>
          </p:cNvCxnSpPr>
          <p:nvPr/>
        </p:nvCxnSpPr>
        <p:spPr>
          <a:xfrm flipV="1">
            <a:off x="4809744" y="2992407"/>
            <a:ext cx="4851" cy="427842"/>
          </a:xfrm>
          <a:prstGeom prst="straightConnector1">
            <a:avLst/>
          </a:prstGeom>
          <a:ln w="85725">
            <a:tailEnd type="stealth"/>
          </a:ln>
        </p:spPr>
        <p:style>
          <a:lnRef idx="3">
            <a:schemeClr val="accent3"/>
          </a:lnRef>
          <a:fillRef idx="0">
            <a:schemeClr val="accent3"/>
          </a:fillRef>
          <a:effectRef idx="2">
            <a:schemeClr val="accent3"/>
          </a:effectRef>
          <a:fontRef idx="minor">
            <a:schemeClr val="tx1"/>
          </a:fontRef>
        </p:style>
      </p:cxnSp>
      <p:cxnSp>
        <p:nvCxnSpPr>
          <p:cNvPr id="45" name="Straight Arrow Connector 44"/>
          <p:cNvCxnSpPr>
            <a:cxnSpLocks noChangeAspect="1"/>
            <a:stCxn id="43" idx="2"/>
            <a:endCxn id="42" idx="1"/>
          </p:cNvCxnSpPr>
          <p:nvPr/>
        </p:nvCxnSpPr>
        <p:spPr>
          <a:xfrm>
            <a:off x="4809744" y="3837842"/>
            <a:ext cx="4851" cy="475781"/>
          </a:xfrm>
          <a:prstGeom prst="straightConnector1">
            <a:avLst/>
          </a:prstGeom>
          <a:ln w="85725">
            <a:tailEnd type="stealth"/>
          </a:ln>
        </p:spPr>
        <p:style>
          <a:lnRef idx="3">
            <a:schemeClr val="accent3"/>
          </a:lnRef>
          <a:fillRef idx="0">
            <a:schemeClr val="accent3"/>
          </a:fillRef>
          <a:effectRef idx="2">
            <a:schemeClr val="accent3"/>
          </a:effectRef>
          <a:fontRef idx="minor">
            <a:schemeClr val="tx1"/>
          </a:fontRef>
        </p:style>
      </p:cxnSp>
      <p:pic>
        <p:nvPicPr>
          <p:cNvPr id="46" name="Picture 45"/>
          <p:cNvPicPr>
            <a:picLocks noChangeAspect="1"/>
          </p:cNvPicPr>
          <p:nvPr/>
        </p:nvPicPr>
        <p:blipFill>
          <a:blip r:embed="rId2"/>
          <a:stretch>
            <a:fillRect/>
          </a:stretch>
        </p:blipFill>
        <p:spPr>
          <a:xfrm flipH="1">
            <a:off x="4052634" y="4922839"/>
            <a:ext cx="30428" cy="38725"/>
          </a:xfrm>
          <a:prstGeom prst="rect">
            <a:avLst/>
          </a:prstGeom>
        </p:spPr>
      </p:pic>
      <p:sp>
        <p:nvSpPr>
          <p:cNvPr id="47" name="Rounded Rectangle 46"/>
          <p:cNvSpPr>
            <a:spLocks noChangeAspect="1"/>
          </p:cNvSpPr>
          <p:nvPr/>
        </p:nvSpPr>
        <p:spPr>
          <a:xfrm>
            <a:off x="3942903" y="2400310"/>
            <a:ext cx="304017" cy="259380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r>
              <a:rPr lang="en-US" sz="2000" dirty="0" smtClean="0"/>
              <a:t>A</a:t>
            </a:r>
          </a:p>
          <a:p>
            <a:pPr algn="ctr"/>
            <a:r>
              <a:rPr lang="en-US" sz="2000" dirty="0" smtClean="0"/>
              <a:t>P</a:t>
            </a:r>
          </a:p>
          <a:p>
            <a:pPr algn="ctr"/>
            <a:r>
              <a:rPr lang="en-US" sz="2000" dirty="0" smtClean="0"/>
              <a:t>I</a:t>
            </a:r>
            <a:endParaRPr lang="en-US" sz="2000" dirty="0"/>
          </a:p>
        </p:txBody>
      </p:sp>
      <p:cxnSp>
        <p:nvCxnSpPr>
          <p:cNvPr id="27" name="Straight Arrow Connector 26"/>
          <p:cNvCxnSpPr>
            <a:endCxn id="39" idx="1"/>
          </p:cNvCxnSpPr>
          <p:nvPr/>
        </p:nvCxnSpPr>
        <p:spPr>
          <a:xfrm>
            <a:off x="4408335" y="1764452"/>
            <a:ext cx="406260" cy="398544"/>
          </a:xfrm>
          <a:prstGeom prst="straightConnector1">
            <a:avLst/>
          </a:prstGeom>
          <a:ln w="85725">
            <a:tailEnd type="stealth"/>
          </a:ln>
        </p:spPr>
        <p:style>
          <a:lnRef idx="3">
            <a:schemeClr val="accent3"/>
          </a:lnRef>
          <a:fillRef idx="0">
            <a:schemeClr val="accent3"/>
          </a:fillRef>
          <a:effectRef idx="2">
            <a:schemeClr val="accent3"/>
          </a:effectRef>
          <a:fontRef idx="minor">
            <a:schemeClr val="tx1"/>
          </a:fontRef>
        </p:style>
      </p:cxnSp>
      <p:cxnSp>
        <p:nvCxnSpPr>
          <p:cNvPr id="34" name="Straight Arrow Connector 33"/>
          <p:cNvCxnSpPr/>
          <p:nvPr/>
        </p:nvCxnSpPr>
        <p:spPr>
          <a:xfrm>
            <a:off x="1134507" y="5609881"/>
            <a:ext cx="755851" cy="32345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166707" y="4922839"/>
            <a:ext cx="1649963" cy="1200329"/>
          </a:xfrm>
          <a:prstGeom prst="rect">
            <a:avLst/>
          </a:prstGeom>
          <a:noFill/>
        </p:spPr>
        <p:txBody>
          <a:bodyPr wrap="square" rtlCol="0">
            <a:spAutoFit/>
          </a:bodyPr>
          <a:lstStyle/>
          <a:p>
            <a:r>
              <a:rPr lang="en-US" dirty="0" smtClean="0"/>
              <a:t>Event monitor services can be scaled independently</a:t>
            </a:r>
            <a:endParaRPr lang="en-US" dirty="0"/>
          </a:p>
        </p:txBody>
      </p:sp>
    </p:spTree>
    <p:extLst>
      <p:ext uri="{BB962C8B-B14F-4D97-AF65-F5344CB8AC3E}">
        <p14:creationId xmlns:p14="http://schemas.microsoft.com/office/powerpoint/2010/main" val="3683020624"/>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Getting The Message Out</a:t>
            </a:r>
            <a:endParaRPr lang="en-US" dirty="0"/>
          </a:p>
        </p:txBody>
      </p:sp>
      <p:sp>
        <p:nvSpPr>
          <p:cNvPr id="3" name="Content Placeholder 2"/>
          <p:cNvSpPr txBox="1">
            <a:spLocks/>
          </p:cNvSpPr>
          <p:nvPr/>
        </p:nvSpPr>
        <p:spPr>
          <a:xfrm>
            <a:off x="457200" y="1600200"/>
            <a:ext cx="7986056"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smtClean="0"/>
          </a:p>
        </p:txBody>
      </p:sp>
    </p:spTree>
    <p:extLst>
      <p:ext uri="{BB962C8B-B14F-4D97-AF65-F5344CB8AC3E}">
        <p14:creationId xmlns:p14="http://schemas.microsoft.com/office/powerpoint/2010/main" val="1966243371"/>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Getting The Message Out</a:t>
            </a:r>
            <a:endParaRPr lang="en-US" dirty="0"/>
          </a:p>
        </p:txBody>
      </p:sp>
      <p:sp>
        <p:nvSpPr>
          <p:cNvPr id="3" name="Content Placeholder 2"/>
          <p:cNvSpPr txBox="1">
            <a:spLocks/>
          </p:cNvSpPr>
          <p:nvPr/>
        </p:nvSpPr>
        <p:spPr>
          <a:xfrm>
            <a:off x="457200" y="1600200"/>
            <a:ext cx="7986056"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smtClean="0"/>
          </a:p>
        </p:txBody>
      </p:sp>
      <p:sp>
        <p:nvSpPr>
          <p:cNvPr id="5" name="TextBox 4"/>
          <p:cNvSpPr txBox="1"/>
          <p:nvPr/>
        </p:nvSpPr>
        <p:spPr>
          <a:xfrm>
            <a:off x="609600" y="1607850"/>
            <a:ext cx="2670723" cy="584776"/>
          </a:xfrm>
          <a:prstGeom prst="rect">
            <a:avLst/>
          </a:prstGeom>
          <a:noFill/>
        </p:spPr>
        <p:txBody>
          <a:bodyPr wrap="none" rtlCol="0">
            <a:spAutoFit/>
          </a:bodyPr>
          <a:lstStyle/>
          <a:p>
            <a:r>
              <a:rPr lang="en-US" sz="3200" dirty="0" smtClean="0"/>
              <a:t>Considerations</a:t>
            </a:r>
            <a:endParaRPr lang="en-US" sz="3200" dirty="0"/>
          </a:p>
        </p:txBody>
      </p:sp>
      <p:sp>
        <p:nvSpPr>
          <p:cNvPr id="6" name="Content Placeholder 2"/>
          <p:cNvSpPr txBox="1">
            <a:spLocks/>
          </p:cNvSpPr>
          <p:nvPr/>
        </p:nvSpPr>
        <p:spPr>
          <a:xfrm>
            <a:off x="609600" y="2548285"/>
            <a:ext cx="7986056"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Event monitor already has a job, avoid re-tasking as a notification engine</a:t>
            </a:r>
          </a:p>
        </p:txBody>
      </p:sp>
    </p:spTree>
    <p:extLst>
      <p:ext uri="{BB962C8B-B14F-4D97-AF65-F5344CB8AC3E}">
        <p14:creationId xmlns:p14="http://schemas.microsoft.com/office/powerpoint/2010/main" val="2277854391"/>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Getting The Message Out</a:t>
            </a:r>
            <a:endParaRPr lang="en-US" dirty="0"/>
          </a:p>
        </p:txBody>
      </p:sp>
      <p:sp>
        <p:nvSpPr>
          <p:cNvPr id="3" name="Content Placeholder 2"/>
          <p:cNvSpPr txBox="1">
            <a:spLocks/>
          </p:cNvSpPr>
          <p:nvPr/>
        </p:nvSpPr>
        <p:spPr>
          <a:xfrm>
            <a:off x="457200" y="1600200"/>
            <a:ext cx="7986056"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smtClean="0"/>
          </a:p>
        </p:txBody>
      </p:sp>
      <p:sp>
        <p:nvSpPr>
          <p:cNvPr id="5" name="TextBox 4"/>
          <p:cNvSpPr txBox="1"/>
          <p:nvPr/>
        </p:nvSpPr>
        <p:spPr>
          <a:xfrm>
            <a:off x="609600" y="1607850"/>
            <a:ext cx="2670723" cy="584776"/>
          </a:xfrm>
          <a:prstGeom prst="rect">
            <a:avLst/>
          </a:prstGeom>
          <a:noFill/>
        </p:spPr>
        <p:txBody>
          <a:bodyPr wrap="none" rtlCol="0">
            <a:spAutoFit/>
          </a:bodyPr>
          <a:lstStyle/>
          <a:p>
            <a:r>
              <a:rPr lang="en-US" sz="3200" dirty="0" smtClean="0"/>
              <a:t>Considerations</a:t>
            </a:r>
            <a:endParaRPr lang="en-US" sz="3200" dirty="0"/>
          </a:p>
        </p:txBody>
      </p:sp>
      <p:sp>
        <p:nvSpPr>
          <p:cNvPr id="6" name="Content Placeholder 2"/>
          <p:cNvSpPr txBox="1">
            <a:spLocks/>
          </p:cNvSpPr>
          <p:nvPr/>
        </p:nvSpPr>
        <p:spPr>
          <a:xfrm>
            <a:off x="609600" y="2548285"/>
            <a:ext cx="7986056"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Event monitor already has a job, avoid re-tasking as a notification engine</a:t>
            </a:r>
          </a:p>
          <a:p>
            <a:r>
              <a:rPr lang="en-US" dirty="0" smtClean="0"/>
              <a:t>Notifications most efficiently should be a “push” instead of needing to poll</a:t>
            </a:r>
          </a:p>
        </p:txBody>
      </p:sp>
    </p:spTree>
    <p:extLst>
      <p:ext uri="{BB962C8B-B14F-4D97-AF65-F5344CB8AC3E}">
        <p14:creationId xmlns:p14="http://schemas.microsoft.com/office/powerpoint/2010/main" val="49040341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Broader Vision</a:t>
            </a:r>
            <a:endParaRPr lang="en-US" dirty="0"/>
          </a:p>
        </p:txBody>
      </p:sp>
      <p:sp>
        <p:nvSpPr>
          <p:cNvPr id="3" name="Content Placeholder 2"/>
          <p:cNvSpPr>
            <a:spLocks noGrp="1"/>
          </p:cNvSpPr>
          <p:nvPr>
            <p:ph idx="1"/>
          </p:nvPr>
        </p:nvSpPr>
        <p:spPr/>
        <p:txBody>
          <a:bodyPr>
            <a:normAutofit/>
          </a:bodyPr>
          <a:lstStyle/>
          <a:p>
            <a:pPr marL="0" indent="0">
              <a:buNone/>
            </a:pPr>
            <a:r>
              <a:rPr lang="en-US" sz="3600" b="1" dirty="0" smtClean="0"/>
              <a:t>Quick, flexible out-of-band monitoring</a:t>
            </a:r>
          </a:p>
          <a:p>
            <a:pPr marL="0" indent="0">
              <a:buNone/>
            </a:pPr>
            <a:endParaRPr lang="en-US" sz="1100" b="1" dirty="0" smtClean="0"/>
          </a:p>
          <a:p>
            <a:r>
              <a:rPr lang="en-US" dirty="0" smtClean="0"/>
              <a:t>Set up monitoring in minutes</a:t>
            </a:r>
          </a:p>
          <a:p>
            <a:r>
              <a:rPr lang="en-US" dirty="0" smtClean="0"/>
              <a:t>Versatile sensors, easily repurposed </a:t>
            </a:r>
          </a:p>
          <a:p>
            <a:r>
              <a:rPr lang="en-US" dirty="0" smtClean="0"/>
              <a:t>Data communication is secure (P2P VPN) and requires no existing systems other than outbound networking</a:t>
            </a:r>
            <a:endParaRPr lang="en-US" dirty="0"/>
          </a:p>
        </p:txBody>
      </p:sp>
    </p:spTree>
    <p:extLst>
      <p:ext uri="{BB962C8B-B14F-4D97-AF65-F5344CB8AC3E}">
        <p14:creationId xmlns:p14="http://schemas.microsoft.com/office/powerpoint/2010/main" val="2142048831"/>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Getting The Message Out</a:t>
            </a:r>
            <a:endParaRPr lang="en-US" dirty="0"/>
          </a:p>
        </p:txBody>
      </p:sp>
      <p:sp>
        <p:nvSpPr>
          <p:cNvPr id="3" name="Content Placeholder 2"/>
          <p:cNvSpPr txBox="1">
            <a:spLocks/>
          </p:cNvSpPr>
          <p:nvPr/>
        </p:nvSpPr>
        <p:spPr>
          <a:xfrm>
            <a:off x="457200" y="1600200"/>
            <a:ext cx="7986056"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smtClean="0"/>
          </a:p>
        </p:txBody>
      </p:sp>
      <p:sp>
        <p:nvSpPr>
          <p:cNvPr id="5" name="TextBox 4"/>
          <p:cNvSpPr txBox="1"/>
          <p:nvPr/>
        </p:nvSpPr>
        <p:spPr>
          <a:xfrm>
            <a:off x="609600" y="1607850"/>
            <a:ext cx="2670723" cy="584776"/>
          </a:xfrm>
          <a:prstGeom prst="rect">
            <a:avLst/>
          </a:prstGeom>
          <a:noFill/>
        </p:spPr>
        <p:txBody>
          <a:bodyPr wrap="none" rtlCol="0">
            <a:spAutoFit/>
          </a:bodyPr>
          <a:lstStyle/>
          <a:p>
            <a:r>
              <a:rPr lang="en-US" sz="3200" dirty="0" smtClean="0"/>
              <a:t>Considerations</a:t>
            </a:r>
            <a:endParaRPr lang="en-US" sz="3200" dirty="0"/>
          </a:p>
        </p:txBody>
      </p:sp>
      <p:sp>
        <p:nvSpPr>
          <p:cNvPr id="6" name="Content Placeholder 2"/>
          <p:cNvSpPr txBox="1">
            <a:spLocks/>
          </p:cNvSpPr>
          <p:nvPr/>
        </p:nvSpPr>
        <p:spPr>
          <a:xfrm>
            <a:off x="609600" y="2548285"/>
            <a:ext cx="7986056"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Event monitor already has a job, avoid re-tasking as a notification engine</a:t>
            </a:r>
          </a:p>
          <a:p>
            <a:r>
              <a:rPr lang="en-US" dirty="0" smtClean="0"/>
              <a:t>Notifications most efficiently should be a “push” instead of needing to poll</a:t>
            </a:r>
          </a:p>
          <a:p>
            <a:r>
              <a:rPr lang="en-US" dirty="0" smtClean="0"/>
              <a:t>Notification system should be generalized, e.g. SMTP, SMS</a:t>
            </a:r>
          </a:p>
        </p:txBody>
      </p:sp>
    </p:spTree>
    <p:extLst>
      <p:ext uri="{BB962C8B-B14F-4D97-AF65-F5344CB8AC3E}">
        <p14:creationId xmlns:p14="http://schemas.microsoft.com/office/powerpoint/2010/main" val="2866701564"/>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99002"/>
            <a:ext cx="8229600" cy="1143000"/>
          </a:xfrm>
        </p:spPr>
        <p:txBody>
          <a:bodyPr/>
          <a:lstStyle/>
          <a:p>
            <a:r>
              <a:rPr lang="en-US" dirty="0" smtClean="0"/>
              <a:t>If only…</a:t>
            </a:r>
            <a:endParaRPr lang="en-US" dirty="0"/>
          </a:p>
        </p:txBody>
      </p:sp>
    </p:spTree>
    <p:extLst>
      <p:ext uri="{BB962C8B-B14F-4D97-AF65-F5344CB8AC3E}">
        <p14:creationId xmlns:p14="http://schemas.microsoft.com/office/powerpoint/2010/main" val="1323510408"/>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67920" y="652188"/>
            <a:ext cx="184666" cy="369332"/>
          </a:xfrm>
          <a:prstGeom prst="rect">
            <a:avLst/>
          </a:prstGeom>
          <a:noFill/>
        </p:spPr>
        <p:txBody>
          <a:bodyPr wrap="none" rtlCol="0">
            <a:spAutoFit/>
          </a:bodyPr>
          <a:lstStyle/>
          <a:p>
            <a:endParaRPr lang="en-US" dirty="0"/>
          </a:p>
        </p:txBody>
      </p:sp>
      <p:sp>
        <p:nvSpPr>
          <p:cNvPr id="5" name="Cloud 4"/>
          <p:cNvSpPr/>
          <p:nvPr/>
        </p:nvSpPr>
        <p:spPr>
          <a:xfrm>
            <a:off x="2997088" y="454891"/>
            <a:ext cx="1891629" cy="1472587"/>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7" name="Rectangle 6"/>
          <p:cNvSpPr/>
          <p:nvPr/>
        </p:nvSpPr>
        <p:spPr>
          <a:xfrm>
            <a:off x="1397512" y="1764452"/>
            <a:ext cx="1055074" cy="79708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Gateway</a:t>
            </a:r>
            <a:endParaRPr lang="en-US" dirty="0"/>
          </a:p>
        </p:txBody>
      </p:sp>
      <p:grpSp>
        <p:nvGrpSpPr>
          <p:cNvPr id="12" name="Group 11"/>
          <p:cNvGrpSpPr/>
          <p:nvPr/>
        </p:nvGrpSpPr>
        <p:grpSpPr>
          <a:xfrm>
            <a:off x="951627" y="652188"/>
            <a:ext cx="445885" cy="1510808"/>
            <a:chOff x="891767" y="1968010"/>
            <a:chExt cx="445885" cy="1510808"/>
          </a:xfrm>
        </p:grpSpPr>
        <p:sp>
          <p:nvSpPr>
            <p:cNvPr id="8" name="Oval 7"/>
            <p:cNvSpPr/>
            <p:nvPr/>
          </p:nvSpPr>
          <p:spPr>
            <a:xfrm>
              <a:off x="891767" y="1968010"/>
              <a:ext cx="365760" cy="36933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a:stCxn id="7" idx="1"/>
              <a:endCxn id="8" idx="4"/>
            </p:cNvCxnSpPr>
            <p:nvPr/>
          </p:nvCxnSpPr>
          <p:spPr>
            <a:xfrm flipH="1" flipV="1">
              <a:off x="1074647" y="2337342"/>
              <a:ext cx="263005" cy="1141476"/>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3" name="Group 12"/>
          <p:cNvGrpSpPr/>
          <p:nvPr/>
        </p:nvGrpSpPr>
        <p:grpSpPr>
          <a:xfrm>
            <a:off x="303064" y="2162996"/>
            <a:ext cx="1094448" cy="1781295"/>
            <a:chOff x="649027" y="1446278"/>
            <a:chExt cx="1094448" cy="1781295"/>
          </a:xfrm>
        </p:grpSpPr>
        <p:sp>
          <p:nvSpPr>
            <p:cNvPr id="14" name="Oval 13"/>
            <p:cNvSpPr/>
            <p:nvPr/>
          </p:nvSpPr>
          <p:spPr>
            <a:xfrm>
              <a:off x="649027" y="2858241"/>
              <a:ext cx="365760" cy="36933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a:stCxn id="7" idx="1"/>
              <a:endCxn id="14" idx="7"/>
            </p:cNvCxnSpPr>
            <p:nvPr/>
          </p:nvCxnSpPr>
          <p:spPr>
            <a:xfrm flipH="1">
              <a:off x="961223" y="1446278"/>
              <a:ext cx="782252" cy="146605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6" name="Group 15"/>
          <p:cNvGrpSpPr/>
          <p:nvPr/>
        </p:nvGrpSpPr>
        <p:grpSpPr>
          <a:xfrm>
            <a:off x="414775" y="2162996"/>
            <a:ext cx="982737" cy="583210"/>
            <a:chOff x="891767" y="1754132"/>
            <a:chExt cx="982737" cy="583210"/>
          </a:xfrm>
        </p:grpSpPr>
        <p:sp>
          <p:nvSpPr>
            <p:cNvPr id="17" name="Oval 16"/>
            <p:cNvSpPr/>
            <p:nvPr/>
          </p:nvSpPr>
          <p:spPr>
            <a:xfrm>
              <a:off x="891767" y="1968010"/>
              <a:ext cx="365760" cy="36933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a:stCxn id="7" idx="1"/>
              <a:endCxn id="17" idx="6"/>
            </p:cNvCxnSpPr>
            <p:nvPr/>
          </p:nvCxnSpPr>
          <p:spPr>
            <a:xfrm flipH="1">
              <a:off x="1257527" y="1754132"/>
              <a:ext cx="616977" cy="398544"/>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9" name="Group 18"/>
          <p:cNvGrpSpPr/>
          <p:nvPr/>
        </p:nvGrpSpPr>
        <p:grpSpPr>
          <a:xfrm>
            <a:off x="362924" y="1030351"/>
            <a:ext cx="1034588" cy="1132645"/>
            <a:chOff x="748949" y="1824441"/>
            <a:chExt cx="1034588" cy="1132645"/>
          </a:xfrm>
        </p:grpSpPr>
        <p:sp>
          <p:nvSpPr>
            <p:cNvPr id="20" name="Oval 19"/>
            <p:cNvSpPr/>
            <p:nvPr/>
          </p:nvSpPr>
          <p:spPr>
            <a:xfrm>
              <a:off x="748949" y="1824441"/>
              <a:ext cx="365760" cy="36933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a:stCxn id="7" idx="1"/>
              <a:endCxn id="20" idx="4"/>
            </p:cNvCxnSpPr>
            <p:nvPr/>
          </p:nvCxnSpPr>
          <p:spPr>
            <a:xfrm flipH="1" flipV="1">
              <a:off x="931829" y="2193773"/>
              <a:ext cx="851708" cy="763313"/>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22" name="Group 21"/>
          <p:cNvGrpSpPr/>
          <p:nvPr/>
        </p:nvGrpSpPr>
        <p:grpSpPr>
          <a:xfrm>
            <a:off x="991689" y="2162996"/>
            <a:ext cx="405823" cy="2150627"/>
            <a:chOff x="668343" y="889234"/>
            <a:chExt cx="405823" cy="2150627"/>
          </a:xfrm>
        </p:grpSpPr>
        <p:sp>
          <p:nvSpPr>
            <p:cNvPr id="23" name="Oval 22"/>
            <p:cNvSpPr/>
            <p:nvPr/>
          </p:nvSpPr>
          <p:spPr>
            <a:xfrm>
              <a:off x="668343" y="2670529"/>
              <a:ext cx="365760" cy="36933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Connector 23"/>
            <p:cNvCxnSpPr>
              <a:stCxn id="7" idx="1"/>
              <a:endCxn id="23" idx="0"/>
            </p:cNvCxnSpPr>
            <p:nvPr/>
          </p:nvCxnSpPr>
          <p:spPr>
            <a:xfrm flipH="1">
              <a:off x="851223" y="889234"/>
              <a:ext cx="222943" cy="1781295"/>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9" name="Straight Arrow Connector 8"/>
          <p:cNvCxnSpPr>
            <a:stCxn id="7" idx="3"/>
            <a:endCxn id="5" idx="2"/>
          </p:cNvCxnSpPr>
          <p:nvPr/>
        </p:nvCxnSpPr>
        <p:spPr>
          <a:xfrm flipV="1">
            <a:off x="2452586" y="1191185"/>
            <a:ext cx="550370" cy="971811"/>
          </a:xfrm>
          <a:prstGeom prst="straightConnector1">
            <a:avLst/>
          </a:prstGeom>
          <a:ln w="85725">
            <a:tailEnd type="stealth"/>
          </a:ln>
        </p:spPr>
        <p:style>
          <a:lnRef idx="3">
            <a:schemeClr val="accent3"/>
          </a:lnRef>
          <a:fillRef idx="0">
            <a:schemeClr val="accent3"/>
          </a:fillRef>
          <a:effectRef idx="2">
            <a:schemeClr val="accent3"/>
          </a:effectRef>
          <a:fontRef idx="minor">
            <a:schemeClr val="tx1"/>
          </a:fontRef>
        </p:style>
      </p:cxnSp>
      <p:grpSp>
        <p:nvGrpSpPr>
          <p:cNvPr id="101" name="Group 100"/>
          <p:cNvGrpSpPr/>
          <p:nvPr/>
        </p:nvGrpSpPr>
        <p:grpSpPr>
          <a:xfrm>
            <a:off x="2009635" y="5609881"/>
            <a:ext cx="1207474" cy="949488"/>
            <a:chOff x="5974207" y="3418023"/>
            <a:chExt cx="1207474" cy="949488"/>
          </a:xfrm>
        </p:grpSpPr>
        <p:sp>
          <p:nvSpPr>
            <p:cNvPr id="28" name="Rectangle 27"/>
            <p:cNvSpPr/>
            <p:nvPr/>
          </p:nvSpPr>
          <p:spPr>
            <a:xfrm>
              <a:off x="5974207" y="3418023"/>
              <a:ext cx="1055074" cy="79708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Event Monitor</a:t>
              </a:r>
              <a:endParaRPr lang="en-US" dirty="0"/>
            </a:p>
          </p:txBody>
        </p:sp>
        <p:sp>
          <p:nvSpPr>
            <p:cNvPr id="29" name="Rectangle 28"/>
            <p:cNvSpPr/>
            <p:nvPr/>
          </p:nvSpPr>
          <p:spPr>
            <a:xfrm>
              <a:off x="6126607" y="3570423"/>
              <a:ext cx="1055074" cy="79708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Event Monitor</a:t>
              </a:r>
              <a:endParaRPr lang="en-US" dirty="0"/>
            </a:p>
          </p:txBody>
        </p:sp>
      </p:grpSp>
      <p:cxnSp>
        <p:nvCxnSpPr>
          <p:cNvPr id="30" name="Straight Arrow Connector 29"/>
          <p:cNvCxnSpPr>
            <a:stCxn id="29" idx="0"/>
            <a:endCxn id="47" idx="1"/>
          </p:cNvCxnSpPr>
          <p:nvPr/>
        </p:nvCxnSpPr>
        <p:spPr>
          <a:xfrm flipV="1">
            <a:off x="2689572" y="3697211"/>
            <a:ext cx="1253331" cy="2065070"/>
          </a:xfrm>
          <a:prstGeom prst="straightConnector1">
            <a:avLst/>
          </a:prstGeom>
          <a:ln w="85725">
            <a:tailEnd type="stealth"/>
          </a:ln>
        </p:spPr>
        <p:style>
          <a:lnRef idx="3">
            <a:schemeClr val="accent3"/>
          </a:lnRef>
          <a:fillRef idx="0">
            <a:schemeClr val="accent3"/>
          </a:fillRef>
          <a:effectRef idx="2">
            <a:schemeClr val="accent3"/>
          </a:effectRef>
          <a:fontRef idx="minor">
            <a:schemeClr val="tx1"/>
          </a:fontRef>
        </p:style>
      </p:cxnSp>
      <p:cxnSp>
        <p:nvCxnSpPr>
          <p:cNvPr id="54" name="Straight Arrow Connector 53"/>
          <p:cNvCxnSpPr>
            <a:stCxn id="29" idx="3"/>
            <a:endCxn id="53" idx="2"/>
          </p:cNvCxnSpPr>
          <p:nvPr/>
        </p:nvCxnSpPr>
        <p:spPr>
          <a:xfrm>
            <a:off x="3217109" y="6160825"/>
            <a:ext cx="1092354" cy="0"/>
          </a:xfrm>
          <a:prstGeom prst="straightConnector1">
            <a:avLst/>
          </a:prstGeom>
          <a:ln w="85725">
            <a:headEnd type="stealth"/>
            <a:tailEnd type="stealth"/>
          </a:ln>
        </p:spPr>
        <p:style>
          <a:lnRef idx="3">
            <a:schemeClr val="accent3"/>
          </a:lnRef>
          <a:fillRef idx="0">
            <a:schemeClr val="accent3"/>
          </a:fillRef>
          <a:effectRef idx="2">
            <a:schemeClr val="accent3"/>
          </a:effectRef>
          <a:fontRef idx="minor">
            <a:schemeClr val="tx1"/>
          </a:fontRef>
        </p:style>
      </p:cxnSp>
      <p:grpSp>
        <p:nvGrpSpPr>
          <p:cNvPr id="70" name="Group 69"/>
          <p:cNvGrpSpPr/>
          <p:nvPr/>
        </p:nvGrpSpPr>
        <p:grpSpPr>
          <a:xfrm>
            <a:off x="4309463" y="5706737"/>
            <a:ext cx="2158937" cy="908175"/>
            <a:chOff x="4834618" y="5215328"/>
            <a:chExt cx="2158937" cy="908175"/>
          </a:xfrm>
        </p:grpSpPr>
        <p:sp>
          <p:nvSpPr>
            <p:cNvPr id="52" name="Rectangle 51"/>
            <p:cNvSpPr/>
            <p:nvPr/>
          </p:nvSpPr>
          <p:spPr>
            <a:xfrm>
              <a:off x="5938481" y="5270872"/>
              <a:ext cx="1055074" cy="79708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Django App</a:t>
              </a:r>
              <a:endParaRPr lang="en-US" dirty="0"/>
            </a:p>
          </p:txBody>
        </p:sp>
        <p:sp>
          <p:nvSpPr>
            <p:cNvPr id="53" name="Can 52"/>
            <p:cNvSpPr/>
            <p:nvPr/>
          </p:nvSpPr>
          <p:spPr>
            <a:xfrm>
              <a:off x="4834618" y="5215328"/>
              <a:ext cx="832419" cy="908175"/>
            </a:xfrm>
            <a:prstGeom prst="can">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App DB</a:t>
              </a:r>
              <a:endParaRPr lang="en-US" sz="100" dirty="0"/>
            </a:p>
          </p:txBody>
        </p:sp>
        <p:cxnSp>
          <p:nvCxnSpPr>
            <p:cNvPr id="64" name="Straight Arrow Connector 63"/>
            <p:cNvCxnSpPr>
              <a:stCxn id="52" idx="1"/>
              <a:endCxn id="53" idx="4"/>
            </p:cNvCxnSpPr>
            <p:nvPr/>
          </p:nvCxnSpPr>
          <p:spPr>
            <a:xfrm flipH="1">
              <a:off x="5667037" y="5669416"/>
              <a:ext cx="271444" cy="0"/>
            </a:xfrm>
            <a:prstGeom prst="straightConnector1">
              <a:avLst/>
            </a:prstGeom>
            <a:ln w="85725">
              <a:headEnd type="none"/>
              <a:tailEnd type="none"/>
            </a:ln>
          </p:spPr>
          <p:style>
            <a:lnRef idx="3">
              <a:schemeClr val="accent3"/>
            </a:lnRef>
            <a:fillRef idx="0">
              <a:schemeClr val="accent3"/>
            </a:fillRef>
            <a:effectRef idx="2">
              <a:schemeClr val="accent3"/>
            </a:effectRef>
            <a:fontRef idx="minor">
              <a:schemeClr val="tx1"/>
            </a:fontRef>
          </p:style>
        </p:cxnSp>
      </p:grpSp>
      <p:pic>
        <p:nvPicPr>
          <p:cNvPr id="120" name="Picture 119"/>
          <p:cNvPicPr>
            <a:picLocks noChangeAspect="1"/>
          </p:cNvPicPr>
          <p:nvPr/>
        </p:nvPicPr>
        <p:blipFill>
          <a:blip r:embed="rId2"/>
          <a:stretch>
            <a:fillRect/>
          </a:stretch>
        </p:blipFill>
        <p:spPr>
          <a:xfrm flipH="1">
            <a:off x="6157859" y="5706737"/>
            <a:ext cx="336862" cy="428733"/>
          </a:xfrm>
          <a:prstGeom prst="rect">
            <a:avLst/>
          </a:prstGeom>
        </p:spPr>
      </p:pic>
      <p:sp>
        <p:nvSpPr>
          <p:cNvPr id="43" name="Rectangle 42"/>
          <p:cNvSpPr>
            <a:spLocks noChangeAspect="1"/>
          </p:cNvSpPr>
          <p:nvPr/>
        </p:nvSpPr>
        <p:spPr>
          <a:xfrm>
            <a:off x="4329364" y="3420249"/>
            <a:ext cx="891490" cy="417593"/>
          </a:xfrm>
          <a:prstGeom prst="rect">
            <a:avLst/>
          </a:prstGeom>
        </p:spPr>
        <p:style>
          <a:lnRef idx="1">
            <a:schemeClr val="accent1"/>
          </a:lnRef>
          <a:fillRef idx="3">
            <a:schemeClr val="accent1"/>
          </a:fillRef>
          <a:effectRef idx="2">
            <a:schemeClr val="accent1"/>
          </a:effectRef>
          <a:fontRef idx="minor">
            <a:schemeClr val="lt1"/>
          </a:fontRef>
        </p:style>
        <p:txBody>
          <a:bodyPr rtlCol="0" anchor="ctr">
            <a:normAutofit fontScale="85000" lnSpcReduction="10000"/>
          </a:bodyPr>
          <a:lstStyle/>
          <a:p>
            <a:pPr algn="ctr"/>
            <a:r>
              <a:rPr lang="en-US" dirty="0" err="1" smtClean="0"/>
              <a:t>Archiver</a:t>
            </a:r>
            <a:endParaRPr lang="en-US" dirty="0"/>
          </a:p>
        </p:txBody>
      </p:sp>
      <p:cxnSp>
        <p:nvCxnSpPr>
          <p:cNvPr id="45" name="Straight Arrow Connector 44"/>
          <p:cNvCxnSpPr>
            <a:cxnSpLocks noChangeAspect="1"/>
            <a:stCxn id="43" idx="2"/>
            <a:endCxn id="67" idx="1"/>
          </p:cNvCxnSpPr>
          <p:nvPr/>
        </p:nvCxnSpPr>
        <p:spPr>
          <a:xfrm>
            <a:off x="4775109" y="3837842"/>
            <a:ext cx="9720" cy="406334"/>
          </a:xfrm>
          <a:prstGeom prst="straightConnector1">
            <a:avLst/>
          </a:prstGeom>
          <a:ln w="85725">
            <a:tailEnd type="stealth"/>
          </a:ln>
        </p:spPr>
        <p:style>
          <a:lnRef idx="3">
            <a:schemeClr val="accent3"/>
          </a:lnRef>
          <a:fillRef idx="0">
            <a:schemeClr val="accent3"/>
          </a:fillRef>
          <a:effectRef idx="2">
            <a:schemeClr val="accent3"/>
          </a:effectRef>
          <a:fontRef idx="minor">
            <a:schemeClr val="tx1"/>
          </a:fontRef>
        </p:style>
      </p:cxnSp>
      <p:pic>
        <p:nvPicPr>
          <p:cNvPr id="46" name="Picture 45"/>
          <p:cNvPicPr>
            <a:picLocks noChangeAspect="1"/>
          </p:cNvPicPr>
          <p:nvPr/>
        </p:nvPicPr>
        <p:blipFill>
          <a:blip r:embed="rId2"/>
          <a:stretch>
            <a:fillRect/>
          </a:stretch>
        </p:blipFill>
        <p:spPr>
          <a:xfrm flipH="1">
            <a:off x="4052634" y="4922839"/>
            <a:ext cx="30428" cy="38725"/>
          </a:xfrm>
          <a:prstGeom prst="rect">
            <a:avLst/>
          </a:prstGeom>
        </p:spPr>
      </p:pic>
      <p:sp>
        <p:nvSpPr>
          <p:cNvPr id="47" name="Rounded Rectangle 46"/>
          <p:cNvSpPr>
            <a:spLocks noChangeAspect="1"/>
          </p:cNvSpPr>
          <p:nvPr/>
        </p:nvSpPr>
        <p:spPr>
          <a:xfrm>
            <a:off x="3942903" y="2400310"/>
            <a:ext cx="304017" cy="259380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r>
              <a:rPr lang="en-US" sz="2000" dirty="0" smtClean="0"/>
              <a:t>A</a:t>
            </a:r>
          </a:p>
          <a:p>
            <a:pPr algn="ctr"/>
            <a:r>
              <a:rPr lang="en-US" sz="2000" dirty="0" smtClean="0"/>
              <a:t>P</a:t>
            </a:r>
          </a:p>
          <a:p>
            <a:pPr algn="ctr"/>
            <a:r>
              <a:rPr lang="en-US" sz="2000" dirty="0" smtClean="0"/>
              <a:t>I</a:t>
            </a:r>
            <a:endParaRPr lang="en-US" sz="2000" dirty="0"/>
          </a:p>
        </p:txBody>
      </p:sp>
      <p:cxnSp>
        <p:nvCxnSpPr>
          <p:cNvPr id="27" name="Straight Arrow Connector 26"/>
          <p:cNvCxnSpPr/>
          <p:nvPr/>
        </p:nvCxnSpPr>
        <p:spPr>
          <a:xfrm>
            <a:off x="4544763" y="1593870"/>
            <a:ext cx="928146" cy="494079"/>
          </a:xfrm>
          <a:prstGeom prst="straightConnector1">
            <a:avLst/>
          </a:prstGeom>
          <a:ln w="85725">
            <a:tailEnd type="stealth"/>
          </a:ln>
        </p:spPr>
        <p:style>
          <a:lnRef idx="3">
            <a:schemeClr val="accent3"/>
          </a:lnRef>
          <a:fillRef idx="0">
            <a:schemeClr val="accent3"/>
          </a:fillRef>
          <a:effectRef idx="2">
            <a:schemeClr val="accent3"/>
          </a:effectRef>
          <a:fontRef idx="minor">
            <a:schemeClr val="tx1"/>
          </a:fontRef>
        </p:style>
      </p:cxnSp>
      <p:grpSp>
        <p:nvGrpSpPr>
          <p:cNvPr id="48" name="Group 47"/>
          <p:cNvGrpSpPr/>
          <p:nvPr/>
        </p:nvGrpSpPr>
        <p:grpSpPr>
          <a:xfrm>
            <a:off x="5472909" y="1707000"/>
            <a:ext cx="1437438" cy="1278114"/>
            <a:chOff x="6755818" y="1210543"/>
            <a:chExt cx="1405210" cy="1904906"/>
          </a:xfrm>
        </p:grpSpPr>
        <p:sp>
          <p:nvSpPr>
            <p:cNvPr id="49" name="Can 48"/>
            <p:cNvSpPr/>
            <p:nvPr/>
          </p:nvSpPr>
          <p:spPr>
            <a:xfrm>
              <a:off x="6755818" y="1210543"/>
              <a:ext cx="1405210" cy="1904906"/>
            </a:xfrm>
            <a:prstGeom prst="ca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700" dirty="0"/>
            </a:p>
          </p:txBody>
        </p:sp>
        <p:cxnSp>
          <p:nvCxnSpPr>
            <p:cNvPr id="50" name="Straight Connector 49"/>
            <p:cNvCxnSpPr>
              <a:stCxn id="49" idx="2"/>
              <a:endCxn id="49" idx="4"/>
            </p:cNvCxnSpPr>
            <p:nvPr/>
          </p:nvCxnSpPr>
          <p:spPr>
            <a:xfrm>
              <a:off x="6755818" y="2162996"/>
              <a:ext cx="1405210" cy="0"/>
            </a:xfrm>
            <a:prstGeom prst="line">
              <a:avLst/>
            </a:prstGeom>
            <a:ln/>
          </p:spPr>
          <p:style>
            <a:lnRef idx="3">
              <a:schemeClr val="dk1"/>
            </a:lnRef>
            <a:fillRef idx="0">
              <a:schemeClr val="dk1"/>
            </a:fillRef>
            <a:effectRef idx="2">
              <a:schemeClr val="dk1"/>
            </a:effectRef>
            <a:fontRef idx="minor">
              <a:schemeClr val="tx1"/>
            </a:fontRef>
          </p:style>
        </p:cxnSp>
        <p:sp>
          <p:nvSpPr>
            <p:cNvPr id="55" name="TextBox 54"/>
            <p:cNvSpPr txBox="1"/>
            <p:nvPr/>
          </p:nvSpPr>
          <p:spPr>
            <a:xfrm>
              <a:off x="6888275" y="1579786"/>
              <a:ext cx="1182047" cy="369332"/>
            </a:xfrm>
            <a:prstGeom prst="rect">
              <a:avLst/>
            </a:prstGeom>
            <a:noFill/>
          </p:spPr>
          <p:txBody>
            <a:bodyPr wrap="none" rtlCol="0">
              <a:spAutoFit/>
            </a:bodyPr>
            <a:lstStyle/>
            <a:p>
              <a:r>
                <a:rPr lang="en-US" dirty="0" smtClean="0"/>
                <a:t>Redis Data</a:t>
              </a:r>
              <a:endParaRPr lang="en-US" dirty="0"/>
            </a:p>
          </p:txBody>
        </p:sp>
        <p:sp>
          <p:nvSpPr>
            <p:cNvPr id="57" name="TextBox 56"/>
            <p:cNvSpPr txBox="1"/>
            <p:nvPr/>
          </p:nvSpPr>
          <p:spPr>
            <a:xfrm>
              <a:off x="6867399" y="2181654"/>
              <a:ext cx="1182047" cy="646332"/>
            </a:xfrm>
            <a:prstGeom prst="rect">
              <a:avLst/>
            </a:prstGeom>
            <a:noFill/>
          </p:spPr>
          <p:txBody>
            <a:bodyPr wrap="square" rtlCol="0">
              <a:spAutoFit/>
            </a:bodyPr>
            <a:lstStyle/>
            <a:p>
              <a:pPr algn="ctr"/>
              <a:r>
                <a:rPr lang="en-US" dirty="0" smtClean="0"/>
                <a:t>Redis </a:t>
              </a:r>
            </a:p>
            <a:p>
              <a:pPr algn="ctr"/>
              <a:r>
                <a:rPr lang="en-US" dirty="0" smtClean="0"/>
                <a:t>Pub/Sub</a:t>
              </a:r>
              <a:endParaRPr lang="en-US" dirty="0"/>
            </a:p>
          </p:txBody>
        </p:sp>
      </p:grpSp>
      <p:cxnSp>
        <p:nvCxnSpPr>
          <p:cNvPr id="58" name="Straight Arrow Connector 57"/>
          <p:cNvCxnSpPr>
            <a:stCxn id="43" idx="0"/>
          </p:cNvCxnSpPr>
          <p:nvPr/>
        </p:nvCxnSpPr>
        <p:spPr>
          <a:xfrm flipV="1">
            <a:off x="4775109" y="2159329"/>
            <a:ext cx="697800" cy="1260920"/>
          </a:xfrm>
          <a:prstGeom prst="straightConnector1">
            <a:avLst/>
          </a:prstGeom>
          <a:ln w="85725">
            <a:tailEnd type="stealth"/>
          </a:ln>
        </p:spPr>
        <p:style>
          <a:lnRef idx="3">
            <a:schemeClr val="accent3"/>
          </a:lnRef>
          <a:fillRef idx="0">
            <a:schemeClr val="accent3"/>
          </a:fillRef>
          <a:effectRef idx="2">
            <a:schemeClr val="accent3"/>
          </a:effectRef>
          <a:fontRef idx="minor">
            <a:schemeClr val="tx1"/>
          </a:fontRef>
        </p:style>
      </p:cxnSp>
      <p:grpSp>
        <p:nvGrpSpPr>
          <p:cNvPr id="59" name="Group 58"/>
          <p:cNvGrpSpPr/>
          <p:nvPr/>
        </p:nvGrpSpPr>
        <p:grpSpPr>
          <a:xfrm>
            <a:off x="7259247" y="3986511"/>
            <a:ext cx="1574763" cy="1101888"/>
            <a:chOff x="3917512" y="4067902"/>
            <a:chExt cx="1574763" cy="1101888"/>
          </a:xfrm>
        </p:grpSpPr>
        <p:sp>
          <p:nvSpPr>
            <p:cNvPr id="60" name="Rectangle 59"/>
            <p:cNvSpPr/>
            <p:nvPr/>
          </p:nvSpPr>
          <p:spPr>
            <a:xfrm>
              <a:off x="3917512" y="4067902"/>
              <a:ext cx="1269963" cy="79708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Worker</a:t>
              </a:r>
              <a:endParaRPr lang="en-US" dirty="0"/>
            </a:p>
          </p:txBody>
        </p:sp>
        <p:sp>
          <p:nvSpPr>
            <p:cNvPr id="61" name="Rectangle 60"/>
            <p:cNvSpPr/>
            <p:nvPr/>
          </p:nvSpPr>
          <p:spPr>
            <a:xfrm>
              <a:off x="4069912" y="4220302"/>
              <a:ext cx="1269963" cy="79708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Worker</a:t>
              </a:r>
              <a:endParaRPr lang="en-US" dirty="0"/>
            </a:p>
          </p:txBody>
        </p:sp>
        <p:sp>
          <p:nvSpPr>
            <p:cNvPr id="62" name="Rectangle 61"/>
            <p:cNvSpPr/>
            <p:nvPr/>
          </p:nvSpPr>
          <p:spPr>
            <a:xfrm>
              <a:off x="4222312" y="4372702"/>
              <a:ext cx="1269963" cy="79708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Notification Worker</a:t>
              </a:r>
              <a:endParaRPr lang="en-US" dirty="0"/>
            </a:p>
          </p:txBody>
        </p:sp>
      </p:grpSp>
      <p:grpSp>
        <p:nvGrpSpPr>
          <p:cNvPr id="63" name="Group 62"/>
          <p:cNvGrpSpPr/>
          <p:nvPr/>
        </p:nvGrpSpPr>
        <p:grpSpPr>
          <a:xfrm>
            <a:off x="7583119" y="5207009"/>
            <a:ext cx="1098491" cy="1291425"/>
            <a:chOff x="3936584" y="5359409"/>
            <a:chExt cx="1098491" cy="1291425"/>
          </a:xfrm>
        </p:grpSpPr>
        <p:sp>
          <p:nvSpPr>
            <p:cNvPr id="65" name="Down Arrow 64"/>
            <p:cNvSpPr/>
            <p:nvPr/>
          </p:nvSpPr>
          <p:spPr>
            <a:xfrm>
              <a:off x="3936584" y="5359409"/>
              <a:ext cx="1098491" cy="1291425"/>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66" name="TextBox 65"/>
            <p:cNvSpPr txBox="1"/>
            <p:nvPr/>
          </p:nvSpPr>
          <p:spPr>
            <a:xfrm>
              <a:off x="4110642" y="6022717"/>
              <a:ext cx="793557" cy="400110"/>
            </a:xfrm>
            <a:prstGeom prst="rect">
              <a:avLst/>
            </a:prstGeom>
            <a:noFill/>
          </p:spPr>
          <p:txBody>
            <a:bodyPr wrap="none" rtlCol="0">
              <a:spAutoFit/>
            </a:bodyPr>
            <a:lstStyle/>
            <a:p>
              <a:r>
                <a:rPr lang="en-US" sz="2000" dirty="0" smtClean="0"/>
                <a:t>SMTP</a:t>
              </a:r>
              <a:endParaRPr lang="en-US" dirty="0"/>
            </a:p>
          </p:txBody>
        </p:sp>
      </p:grpSp>
      <p:cxnSp>
        <p:nvCxnSpPr>
          <p:cNvPr id="34" name="Curved Connector 33"/>
          <p:cNvCxnSpPr/>
          <p:nvPr/>
        </p:nvCxnSpPr>
        <p:spPr>
          <a:xfrm flipV="1">
            <a:off x="3217109" y="2985114"/>
            <a:ext cx="2974519" cy="2961212"/>
          </a:xfrm>
          <a:prstGeom prst="curvedConnector2">
            <a:avLst/>
          </a:prstGeom>
          <a:ln>
            <a:tailEnd type="arrow"/>
          </a:ln>
        </p:spPr>
        <p:style>
          <a:lnRef idx="3">
            <a:schemeClr val="accent3"/>
          </a:lnRef>
          <a:fillRef idx="0">
            <a:schemeClr val="accent3"/>
          </a:fillRef>
          <a:effectRef idx="2">
            <a:schemeClr val="accent3"/>
          </a:effectRef>
          <a:fontRef idx="minor">
            <a:schemeClr val="tx1"/>
          </a:fontRef>
        </p:style>
      </p:cxnSp>
      <p:cxnSp>
        <p:nvCxnSpPr>
          <p:cNvPr id="71" name="Straight Arrow Connector 70"/>
          <p:cNvCxnSpPr>
            <a:endCxn id="60" idx="0"/>
          </p:cNvCxnSpPr>
          <p:nvPr/>
        </p:nvCxnSpPr>
        <p:spPr>
          <a:xfrm>
            <a:off x="6468400" y="2985114"/>
            <a:ext cx="1425829" cy="1001397"/>
          </a:xfrm>
          <a:prstGeom prst="straightConnector1">
            <a:avLst/>
          </a:prstGeom>
          <a:ln w="85725">
            <a:tailEnd type="stealth"/>
          </a:ln>
        </p:spPr>
        <p:style>
          <a:lnRef idx="3">
            <a:schemeClr val="accent3"/>
          </a:lnRef>
          <a:fillRef idx="0">
            <a:schemeClr val="accent3"/>
          </a:fillRef>
          <a:effectRef idx="2">
            <a:schemeClr val="accent3"/>
          </a:effectRef>
          <a:fontRef idx="minor">
            <a:schemeClr val="tx1"/>
          </a:fontRef>
        </p:style>
      </p:cxnSp>
      <p:sp>
        <p:nvSpPr>
          <p:cNvPr id="76" name="TextBox 75"/>
          <p:cNvSpPr txBox="1"/>
          <p:nvPr/>
        </p:nvSpPr>
        <p:spPr>
          <a:xfrm>
            <a:off x="5459638" y="153951"/>
            <a:ext cx="3507567" cy="923330"/>
          </a:xfrm>
          <a:prstGeom prst="rect">
            <a:avLst/>
          </a:prstGeom>
          <a:noFill/>
        </p:spPr>
        <p:txBody>
          <a:bodyPr wrap="square" rtlCol="0">
            <a:spAutoFit/>
          </a:bodyPr>
          <a:lstStyle/>
          <a:p>
            <a:r>
              <a:rPr lang="en-US" b="1" dirty="0" smtClean="0"/>
              <a:t>Pub/Sub </a:t>
            </a:r>
            <a:r>
              <a:rPr lang="en-US" dirty="0" smtClean="0"/>
              <a:t>with </a:t>
            </a:r>
            <a:r>
              <a:rPr lang="en-US" b="1" dirty="0" smtClean="0"/>
              <a:t>synchronized workers </a:t>
            </a:r>
            <a:r>
              <a:rPr lang="en-US" dirty="0" smtClean="0"/>
              <a:t>is an optimal solution to real-time event notifications. </a:t>
            </a:r>
            <a:endParaRPr lang="en-US" dirty="0"/>
          </a:p>
        </p:txBody>
      </p:sp>
      <p:sp>
        <p:nvSpPr>
          <p:cNvPr id="2" name="TextBox 1"/>
          <p:cNvSpPr txBox="1"/>
          <p:nvPr/>
        </p:nvSpPr>
        <p:spPr>
          <a:xfrm>
            <a:off x="7094053" y="1302787"/>
            <a:ext cx="1787269" cy="1477328"/>
          </a:xfrm>
          <a:prstGeom prst="rect">
            <a:avLst/>
          </a:prstGeom>
          <a:noFill/>
        </p:spPr>
        <p:txBody>
          <a:bodyPr wrap="square" rtlCol="0">
            <a:spAutoFit/>
          </a:bodyPr>
          <a:lstStyle/>
          <a:p>
            <a:r>
              <a:rPr lang="en-US" dirty="0" smtClean="0"/>
              <a:t>No need to add another system, </a:t>
            </a:r>
            <a:r>
              <a:rPr lang="en-US" dirty="0" err="1" smtClean="0"/>
              <a:t>Redis</a:t>
            </a:r>
            <a:r>
              <a:rPr lang="en-US" dirty="0" smtClean="0"/>
              <a:t> offers pub/sub services as well! </a:t>
            </a:r>
            <a:endParaRPr lang="en-US" dirty="0"/>
          </a:p>
        </p:txBody>
      </p:sp>
      <p:sp>
        <p:nvSpPr>
          <p:cNvPr id="56" name="4-Point Star 55"/>
          <p:cNvSpPr/>
          <p:nvPr/>
        </p:nvSpPr>
        <p:spPr>
          <a:xfrm rot="1600438">
            <a:off x="6712816" y="2377742"/>
            <a:ext cx="395061" cy="344133"/>
          </a:xfrm>
          <a:prstGeom prst="star4">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Can 66"/>
          <p:cNvSpPr>
            <a:spLocks noChangeAspect="1"/>
          </p:cNvSpPr>
          <p:nvPr/>
        </p:nvSpPr>
        <p:spPr>
          <a:xfrm>
            <a:off x="4378569" y="4244176"/>
            <a:ext cx="812519" cy="820106"/>
          </a:xfrm>
          <a:prstGeom prst="can">
            <a:avLst/>
          </a:prstGeom>
        </p:spPr>
        <p:style>
          <a:lnRef idx="1">
            <a:schemeClr val="accent5"/>
          </a:lnRef>
          <a:fillRef idx="3">
            <a:schemeClr val="accent5"/>
          </a:fillRef>
          <a:effectRef idx="2">
            <a:schemeClr val="accent5"/>
          </a:effectRef>
          <a:fontRef idx="minor">
            <a:schemeClr val="lt1"/>
          </a:fontRef>
        </p:style>
        <p:txBody>
          <a:bodyPr rtlCol="0" anchor="ctr">
            <a:normAutofit fontScale="55000" lnSpcReduction="20000"/>
          </a:bodyPr>
          <a:lstStyle/>
          <a:p>
            <a:pPr algn="ctr"/>
            <a:r>
              <a:rPr lang="en-US" sz="2800" dirty="0" smtClean="0"/>
              <a:t>PostgreSQL</a:t>
            </a:r>
            <a:endParaRPr lang="en-US" sz="300" dirty="0"/>
          </a:p>
        </p:txBody>
      </p:sp>
    </p:spTree>
    <p:extLst>
      <p:ext uri="{BB962C8B-B14F-4D97-AF65-F5344CB8AC3E}">
        <p14:creationId xmlns:p14="http://schemas.microsoft.com/office/powerpoint/2010/main" val="2620313577"/>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txBox="1">
            <a:spLocks/>
          </p:cNvSpPr>
          <p:nvPr/>
        </p:nvSpPr>
        <p:spPr>
          <a:xfrm>
            <a:off x="609600" y="1752600"/>
            <a:ext cx="7986056"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err="1" smtClean="0"/>
              <a:t>Redis</a:t>
            </a:r>
            <a:r>
              <a:rPr lang="en-US" dirty="0" smtClean="0"/>
              <a:t> is a powerful tool for collecting large amounts of data in real-time</a:t>
            </a:r>
          </a:p>
          <a:p>
            <a:r>
              <a:rPr lang="en-US" dirty="0" smtClean="0"/>
              <a:t>In addition to maintaining a rapid pace of data insertion, we were able to concurrently query, monitor, and detect events on our Redis data collection system</a:t>
            </a:r>
          </a:p>
          <a:p>
            <a:r>
              <a:rPr lang="en-US" dirty="0" smtClean="0"/>
              <a:t>Bonus: Redis also enabled a robust, scalable real-time notification system using pub/sub</a:t>
            </a:r>
          </a:p>
        </p:txBody>
      </p:sp>
    </p:spTree>
    <p:extLst>
      <p:ext uri="{BB962C8B-B14F-4D97-AF65-F5344CB8AC3E}">
        <p14:creationId xmlns:p14="http://schemas.microsoft.com/office/powerpoint/2010/main" val="3963593388"/>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to watch</a:t>
            </a:r>
            <a:endParaRPr lang="en-US" dirty="0"/>
          </a:p>
        </p:txBody>
      </p:sp>
      <p:sp>
        <p:nvSpPr>
          <p:cNvPr id="3" name="Content Placeholder 2"/>
          <p:cNvSpPr txBox="1">
            <a:spLocks/>
          </p:cNvSpPr>
          <p:nvPr/>
        </p:nvSpPr>
        <p:spPr>
          <a:xfrm>
            <a:off x="609600" y="1752601"/>
            <a:ext cx="7986056" cy="220873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Data persistence</a:t>
            </a:r>
          </a:p>
          <a:p>
            <a:pPr lvl="1"/>
            <a:r>
              <a:rPr lang="en-US" dirty="0" smtClean="0"/>
              <a:t>if </a:t>
            </a:r>
            <a:r>
              <a:rPr lang="en-US" dirty="0" err="1" smtClean="0"/>
              <a:t>Redis</a:t>
            </a:r>
            <a:r>
              <a:rPr lang="en-US" dirty="0" smtClean="0"/>
              <a:t> needs to restart, it takes 10-20 seconds per gigabyte to re-load all data into memory </a:t>
            </a:r>
            <a:r>
              <a:rPr lang="en-US" baseline="30000" dirty="0" smtClean="0"/>
              <a:t>1</a:t>
            </a:r>
          </a:p>
          <a:p>
            <a:pPr lvl="1"/>
            <a:r>
              <a:rPr lang="en-US" dirty="0" err="1" smtClean="0"/>
              <a:t>Redis</a:t>
            </a:r>
            <a:r>
              <a:rPr lang="en-US" dirty="0" smtClean="0"/>
              <a:t> is unresponsive during startup </a:t>
            </a:r>
          </a:p>
          <a:p>
            <a:endParaRPr lang="en-US" dirty="0" smtClean="0"/>
          </a:p>
          <a:p>
            <a:endParaRPr lang="en-US" dirty="0" smtClean="0"/>
          </a:p>
        </p:txBody>
      </p:sp>
      <p:sp>
        <p:nvSpPr>
          <p:cNvPr id="4" name="TextBox 3"/>
          <p:cNvSpPr txBox="1"/>
          <p:nvPr/>
        </p:nvSpPr>
        <p:spPr>
          <a:xfrm>
            <a:off x="195385" y="6047730"/>
            <a:ext cx="8814382" cy="461665"/>
          </a:xfrm>
          <a:prstGeom prst="rect">
            <a:avLst/>
          </a:prstGeom>
          <a:noFill/>
        </p:spPr>
        <p:txBody>
          <a:bodyPr wrap="none" rtlCol="0">
            <a:spAutoFit/>
          </a:bodyPr>
          <a:lstStyle/>
          <a:p>
            <a:r>
              <a:rPr lang="en-US" sz="2400" baseline="30000" dirty="0" smtClean="0"/>
              <a:t>1 </a:t>
            </a:r>
            <a:r>
              <a:rPr lang="en-US" sz="2400" dirty="0"/>
              <a:t>http://</a:t>
            </a:r>
            <a:r>
              <a:rPr lang="en-US" sz="2400" dirty="0" err="1"/>
              <a:t>oldblog.antirez.com</a:t>
            </a:r>
            <a:r>
              <a:rPr lang="en-US" sz="2400" dirty="0"/>
              <a:t>/post/</a:t>
            </a:r>
            <a:r>
              <a:rPr lang="en-US" sz="2400" dirty="0" err="1"/>
              <a:t>redis</a:t>
            </a:r>
            <a:r>
              <a:rPr lang="en-US" sz="2400" dirty="0"/>
              <a:t>-persistence-</a:t>
            </a:r>
            <a:r>
              <a:rPr lang="en-US" sz="2400" dirty="0" err="1"/>
              <a:t>demystified.html</a:t>
            </a:r>
            <a:endParaRPr lang="en-US" sz="2400" dirty="0"/>
          </a:p>
        </p:txBody>
      </p:sp>
    </p:spTree>
    <p:extLst>
      <p:ext uri="{BB962C8B-B14F-4D97-AF65-F5344CB8AC3E}">
        <p14:creationId xmlns:p14="http://schemas.microsoft.com/office/powerpoint/2010/main" val="1742200350"/>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Content Placeholder 2"/>
          <p:cNvSpPr txBox="1">
            <a:spLocks/>
          </p:cNvSpPr>
          <p:nvPr/>
        </p:nvSpPr>
        <p:spPr>
          <a:xfrm>
            <a:off x="609600" y="1752600"/>
            <a:ext cx="7986056"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Improve scalability through:</a:t>
            </a:r>
          </a:p>
          <a:p>
            <a:pPr lvl="1"/>
            <a:r>
              <a:rPr lang="en-US" dirty="0" smtClean="0"/>
              <a:t>Data encoding</a:t>
            </a:r>
          </a:p>
          <a:p>
            <a:pPr lvl="1"/>
            <a:r>
              <a:rPr lang="en-US" dirty="0" smtClean="0"/>
              <a:t>Data compression</a:t>
            </a:r>
          </a:p>
          <a:p>
            <a:pPr lvl="1"/>
            <a:r>
              <a:rPr lang="en-US" dirty="0" smtClean="0"/>
              <a:t>Parallel batch inserts for all nodes on a gateway</a:t>
            </a:r>
          </a:p>
          <a:p>
            <a:r>
              <a:rPr lang="en-US" dirty="0" smtClean="0"/>
              <a:t>Deep historical data analytics</a:t>
            </a:r>
          </a:p>
        </p:txBody>
      </p:sp>
    </p:spTree>
    <p:extLst>
      <p:ext uri="{BB962C8B-B14F-4D97-AF65-F5344CB8AC3E}">
        <p14:creationId xmlns:p14="http://schemas.microsoft.com/office/powerpoint/2010/main" val="6887273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txBox="1">
            <a:spLocks/>
          </p:cNvSpPr>
          <p:nvPr/>
        </p:nvSpPr>
        <p:spPr>
          <a:xfrm>
            <a:off x="609600" y="1752600"/>
            <a:ext cx="7986056"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Project engineers Chris </a:t>
            </a:r>
            <a:r>
              <a:rPr lang="en-US" dirty="0" err="1" smtClean="0"/>
              <a:t>Taschner</a:t>
            </a:r>
            <a:r>
              <a:rPr lang="en-US" dirty="0" smtClean="0"/>
              <a:t> and Jeff </a:t>
            </a:r>
            <a:r>
              <a:rPr lang="en-US" dirty="0" err="1" smtClean="0"/>
              <a:t>Hamed</a:t>
            </a:r>
            <a:r>
              <a:rPr lang="en-US" dirty="0" smtClean="0"/>
              <a:t> @ CMU SEI</a:t>
            </a:r>
          </a:p>
          <a:p>
            <a:r>
              <a:rPr lang="en-US" dirty="0" smtClean="0"/>
              <a:t>Prof. Anthony Rowe &amp; CMU ECE </a:t>
            </a:r>
            <a:r>
              <a:rPr lang="en-US" dirty="0" err="1" smtClean="0"/>
              <a:t>WiSE</a:t>
            </a:r>
            <a:r>
              <a:rPr lang="en-US" dirty="0" smtClean="0"/>
              <a:t> Lab</a:t>
            </a:r>
          </a:p>
          <a:p>
            <a:pPr marL="457200" lvl="1" indent="0">
              <a:buNone/>
            </a:pPr>
            <a:r>
              <a:rPr lang="en-US" dirty="0" smtClean="0"/>
              <a:t>	</a:t>
            </a:r>
            <a:r>
              <a:rPr lang="en-US" sz="2400" dirty="0" smtClean="0"/>
              <a:t>http://wise.ece.cmu.edu/</a:t>
            </a:r>
          </a:p>
          <a:p>
            <a:r>
              <a:rPr lang="en-US" smtClean="0"/>
              <a:t>Our organizations</a:t>
            </a:r>
            <a:endParaRPr lang="en-US" dirty="0" smtClean="0"/>
          </a:p>
          <a:p>
            <a:pPr marL="857250" lvl="2" indent="0">
              <a:buNone/>
            </a:pPr>
            <a:r>
              <a:rPr lang="en-US" dirty="0" smtClean="0"/>
              <a:t>CMU		https</a:t>
            </a:r>
            <a:r>
              <a:rPr lang="en-US" dirty="0"/>
              <a:t>://</a:t>
            </a:r>
            <a:r>
              <a:rPr lang="en-US" dirty="0" smtClean="0"/>
              <a:t>www.cmu.edu</a:t>
            </a:r>
          </a:p>
          <a:p>
            <a:pPr marL="857250" lvl="2" indent="0">
              <a:buNone/>
            </a:pPr>
            <a:r>
              <a:rPr lang="en-US" dirty="0" smtClean="0"/>
              <a:t>CERT</a:t>
            </a:r>
            <a:r>
              <a:rPr lang="en-US" dirty="0"/>
              <a:t>	</a:t>
            </a:r>
            <a:r>
              <a:rPr lang="en-US" dirty="0" smtClean="0"/>
              <a:t>	http</a:t>
            </a:r>
            <a:r>
              <a:rPr lang="en-US" dirty="0"/>
              <a:t>://</a:t>
            </a:r>
            <a:r>
              <a:rPr lang="en-US" dirty="0" err="1" smtClean="0"/>
              <a:t>www.cert.org</a:t>
            </a:r>
            <a:endParaRPr lang="en-US" dirty="0"/>
          </a:p>
          <a:p>
            <a:pPr marL="857250" lvl="2" indent="0">
              <a:buNone/>
            </a:pPr>
            <a:r>
              <a:rPr lang="en-US" dirty="0" smtClean="0"/>
              <a:t>SEI	</a:t>
            </a:r>
            <a:r>
              <a:rPr lang="en-US" dirty="0"/>
              <a:t>	</a:t>
            </a:r>
            <a:r>
              <a:rPr lang="en-US" dirty="0" smtClean="0"/>
              <a:t>	http</a:t>
            </a:r>
            <a:r>
              <a:rPr lang="en-US" dirty="0"/>
              <a:t>://</a:t>
            </a:r>
            <a:r>
              <a:rPr lang="en-US" dirty="0" err="1" smtClean="0"/>
              <a:t>www.sei.cmu.edu</a:t>
            </a:r>
            <a:endParaRPr lang="en-US" dirty="0" smtClean="0"/>
          </a:p>
          <a:p>
            <a:pPr marL="857250" lvl="2" indent="0">
              <a:buNone/>
            </a:pPr>
            <a:r>
              <a:rPr lang="en-US" dirty="0" err="1"/>
              <a:t>C</a:t>
            </a:r>
            <a:r>
              <a:rPr lang="en-US" dirty="0" err="1" smtClean="0"/>
              <a:t>ylab</a:t>
            </a:r>
            <a:r>
              <a:rPr lang="en-US" dirty="0" smtClean="0"/>
              <a:t>		https</a:t>
            </a:r>
            <a:r>
              <a:rPr lang="en-US" dirty="0"/>
              <a:t>://www.cylab.cmu.edu</a:t>
            </a:r>
            <a:endParaRPr lang="en-US" dirty="0" smtClean="0"/>
          </a:p>
        </p:txBody>
      </p:sp>
    </p:spTree>
    <p:extLst>
      <p:ext uri="{BB962C8B-B14F-4D97-AF65-F5344CB8AC3E}">
        <p14:creationId xmlns:p14="http://schemas.microsoft.com/office/powerpoint/2010/main" val="831237293"/>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67497"/>
            <a:ext cx="8229600" cy="1143000"/>
          </a:xfrm>
        </p:spPr>
        <p:txBody>
          <a:bodyPr/>
          <a:lstStyle/>
          <a:p>
            <a:r>
              <a:rPr lang="en-US" dirty="0" smtClean="0"/>
              <a:t>Thank You</a:t>
            </a:r>
            <a:endParaRPr lang="en-US" dirty="0"/>
          </a:p>
        </p:txBody>
      </p:sp>
    </p:spTree>
    <p:extLst>
      <p:ext uri="{BB962C8B-B14F-4D97-AF65-F5344CB8AC3E}">
        <p14:creationId xmlns:p14="http://schemas.microsoft.com/office/powerpoint/2010/main" val="3099464413"/>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67497"/>
            <a:ext cx="8229600" cy="1143000"/>
          </a:xfrm>
        </p:spPr>
        <p:txBody>
          <a:bodyPr/>
          <a:lstStyle/>
          <a:p>
            <a:r>
              <a:rPr lang="en-US" dirty="0" smtClean="0"/>
              <a:t>Thank You</a:t>
            </a:r>
            <a:endParaRPr lang="en-US" dirty="0"/>
          </a:p>
        </p:txBody>
      </p:sp>
      <p:sp>
        <p:nvSpPr>
          <p:cNvPr id="4" name="Title 1"/>
          <p:cNvSpPr txBox="1">
            <a:spLocks/>
          </p:cNvSpPr>
          <p:nvPr/>
        </p:nvSpPr>
        <p:spPr>
          <a:xfrm>
            <a:off x="457200" y="372679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Questions?</a:t>
            </a:r>
            <a:endParaRPr lang="en-US" dirty="0"/>
          </a:p>
        </p:txBody>
      </p:sp>
    </p:spTree>
    <p:extLst>
      <p:ext uri="{BB962C8B-B14F-4D97-AF65-F5344CB8AC3E}">
        <p14:creationId xmlns:p14="http://schemas.microsoft.com/office/powerpoint/2010/main" val="3344041689"/>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68203"/>
            <a:ext cx="8229600" cy="1143000"/>
          </a:xfrm>
        </p:spPr>
        <p:txBody>
          <a:bodyPr/>
          <a:lstStyle/>
          <a:p>
            <a:r>
              <a:rPr lang="en-US" dirty="0" smtClean="0"/>
              <a:t>Slides of Live </a:t>
            </a:r>
            <a:r>
              <a:rPr lang="en-US" dirty="0" err="1" smtClean="0"/>
              <a:t>Redis</a:t>
            </a:r>
            <a:r>
              <a:rPr lang="en-US" dirty="0" smtClean="0"/>
              <a:t> Demo</a:t>
            </a:r>
            <a:endParaRPr lang="en-US" dirty="0"/>
          </a:p>
        </p:txBody>
      </p:sp>
    </p:spTree>
    <p:extLst>
      <p:ext uri="{BB962C8B-B14F-4D97-AF65-F5344CB8AC3E}">
        <p14:creationId xmlns:p14="http://schemas.microsoft.com/office/powerpoint/2010/main" val="997470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Content Placeholder 2"/>
          <p:cNvSpPr>
            <a:spLocks noGrp="1"/>
          </p:cNvSpPr>
          <p:nvPr>
            <p:ph idx="1"/>
          </p:nvPr>
        </p:nvSpPr>
        <p:spPr>
          <a:xfrm>
            <a:off x="578942" y="1260706"/>
            <a:ext cx="7983783" cy="5395920"/>
          </a:xfrm>
        </p:spPr>
        <p:txBody>
          <a:bodyPr>
            <a:normAutofit/>
          </a:bodyPr>
          <a:lstStyle/>
          <a:p>
            <a:pPr marL="0" indent="0">
              <a:buNone/>
            </a:pPr>
            <a:r>
              <a:rPr lang="en-US" dirty="0" smtClean="0"/>
              <a:t> </a:t>
            </a:r>
          </a:p>
          <a:p>
            <a:pPr marL="0" indent="0">
              <a:buNone/>
            </a:pPr>
            <a:r>
              <a:rPr lang="en-US" dirty="0" smtClean="0"/>
              <a:t>A CMU research project called Sensor Andrew</a:t>
            </a:r>
          </a:p>
          <a:p>
            <a:endParaRPr lang="en-US" u="sng" dirty="0" smtClean="0"/>
          </a:p>
          <a:p>
            <a:r>
              <a:rPr lang="en-US" u="sng" dirty="0" smtClean="0"/>
              <a:t>Features</a:t>
            </a:r>
            <a:r>
              <a:rPr lang="en-US" dirty="0" smtClean="0"/>
              <a:t>: </a:t>
            </a:r>
            <a:endParaRPr lang="en-US" dirty="0"/>
          </a:p>
          <a:p>
            <a:pPr marL="857250" lvl="1" indent="-457200"/>
            <a:r>
              <a:rPr lang="en-US" dirty="0" smtClean="0"/>
              <a:t>Open-source sensor platform</a:t>
            </a:r>
          </a:p>
          <a:p>
            <a:pPr marL="857250" lvl="1" indent="-457200"/>
            <a:r>
              <a:rPr lang="en-US" dirty="0" smtClean="0"/>
              <a:t>Scalable and generalist system supporting a wide variety of applications</a:t>
            </a:r>
          </a:p>
          <a:p>
            <a:pPr marL="857250" lvl="1" indent="-457200"/>
            <a:r>
              <a:rPr lang="en-US" dirty="0" smtClean="0"/>
              <a:t>Extensible architecture</a:t>
            </a:r>
          </a:p>
          <a:p>
            <a:pPr marL="1257300" lvl="2" indent="-457200"/>
            <a:r>
              <a:rPr lang="en-US" dirty="0" smtClean="0"/>
              <a:t>Can integrate diverse sensor types</a:t>
            </a:r>
          </a:p>
          <a:p>
            <a:pPr marL="400050" lvl="1" indent="0">
              <a:buNone/>
            </a:pPr>
            <a:endParaRPr lang="en-US" dirty="0"/>
          </a:p>
        </p:txBody>
      </p:sp>
      <p:sp>
        <p:nvSpPr>
          <p:cNvPr id="2" name="Title 1"/>
          <p:cNvSpPr>
            <a:spLocks noGrp="1"/>
          </p:cNvSpPr>
          <p:nvPr>
            <p:ph type="title"/>
          </p:nvPr>
        </p:nvSpPr>
        <p:spPr/>
        <p:txBody>
          <a:bodyPr/>
          <a:lstStyle/>
          <a:p>
            <a:r>
              <a:rPr lang="en-US" dirty="0" smtClean="0"/>
              <a:t>The Platform</a:t>
            </a:r>
            <a:endParaRPr lang="en-US" dirty="0"/>
          </a:p>
        </p:txBody>
      </p:sp>
    </p:spTree>
    <p:extLst>
      <p:ext uri="{BB962C8B-B14F-4D97-AF65-F5344CB8AC3E}">
        <p14:creationId xmlns:p14="http://schemas.microsoft.com/office/powerpoint/2010/main" val="1968690453"/>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Closer Look at </a:t>
            </a:r>
            <a:r>
              <a:rPr lang="en-US" dirty="0" err="1" smtClean="0"/>
              <a:t>Redis</a:t>
            </a:r>
            <a:r>
              <a:rPr lang="en-US" dirty="0" smtClean="0"/>
              <a:t> Data</a:t>
            </a:r>
            <a:endParaRPr lang="en-US" dirty="0"/>
          </a:p>
        </p:txBody>
      </p:sp>
      <p:sp>
        <p:nvSpPr>
          <p:cNvPr id="6" name="TextBox 5"/>
          <p:cNvSpPr txBox="1"/>
          <p:nvPr/>
        </p:nvSpPr>
        <p:spPr>
          <a:xfrm>
            <a:off x="1739094" y="1692717"/>
            <a:ext cx="6246090" cy="5632310"/>
          </a:xfrm>
          <a:prstGeom prst="rect">
            <a:avLst/>
          </a:prstGeom>
          <a:noFill/>
        </p:spPr>
        <p:txBody>
          <a:bodyPr wrap="square" rtlCol="0">
            <a:spAutoFit/>
          </a:bodyPr>
          <a:lstStyle/>
          <a:p>
            <a:r>
              <a:rPr lang="en-US" sz="2400" dirty="0" err="1">
                <a:latin typeface="Courier New"/>
                <a:cs typeface="Courier New"/>
              </a:rPr>
              <a:t>r</a:t>
            </a:r>
            <a:r>
              <a:rPr lang="en-US" sz="2400" dirty="0" err="1" smtClean="0">
                <a:latin typeface="Courier New"/>
                <a:cs typeface="Courier New"/>
              </a:rPr>
              <a:t>edis</a:t>
            </a:r>
            <a:r>
              <a:rPr lang="en-US" sz="2400" dirty="0" smtClean="0">
                <a:latin typeface="Courier New"/>
                <a:cs typeface="Courier New"/>
              </a:rPr>
              <a:t>&gt; keys *</a:t>
            </a:r>
          </a:p>
          <a:p>
            <a:endParaRPr lang="en-US" sz="2400" dirty="0" smtClean="0">
              <a:latin typeface="Courier New"/>
              <a:cs typeface="Courier New"/>
            </a:endParaRPr>
          </a:p>
          <a:p>
            <a:pPr marL="342900" indent="-342900">
              <a:buAutoNum type="arabicParenR"/>
            </a:pPr>
            <a:r>
              <a:rPr lang="en-US" sz="2400" dirty="0">
                <a:latin typeface="Courier New"/>
                <a:cs typeface="Courier New"/>
              </a:rPr>
              <a:t>"sensor:environment:f80”</a:t>
            </a:r>
          </a:p>
          <a:p>
            <a:pPr marL="342900" indent="-342900">
              <a:buFontTx/>
              <a:buAutoNum type="arabicParenR"/>
            </a:pPr>
            <a:r>
              <a:rPr lang="en-US" sz="2400" dirty="0">
                <a:latin typeface="Courier New"/>
                <a:cs typeface="Courier New"/>
              </a:rPr>
              <a:t>"sensor:environment:f81”</a:t>
            </a:r>
          </a:p>
          <a:p>
            <a:pPr marL="342900" indent="-342900">
              <a:buFontTx/>
              <a:buAutoNum type="arabicParenR"/>
            </a:pPr>
            <a:r>
              <a:rPr lang="en-US" sz="2400" dirty="0">
                <a:latin typeface="Courier New"/>
                <a:cs typeface="Courier New"/>
              </a:rPr>
              <a:t>"sensor:environment:f82"</a:t>
            </a:r>
          </a:p>
          <a:p>
            <a:pPr marL="342900" indent="-342900">
              <a:buFontTx/>
              <a:buAutoNum type="arabicParenR"/>
            </a:pPr>
            <a:r>
              <a:rPr lang="en-US" sz="2400" dirty="0">
                <a:latin typeface="Courier New"/>
                <a:cs typeface="Courier New"/>
              </a:rPr>
              <a:t>"sensor:environment:f83"</a:t>
            </a:r>
          </a:p>
          <a:p>
            <a:pPr marL="342900" indent="-342900">
              <a:buFontTx/>
              <a:buAutoNum type="arabicParenR"/>
            </a:pPr>
            <a:r>
              <a:rPr lang="en-US" sz="2400" dirty="0">
                <a:latin typeface="Courier New"/>
                <a:cs typeface="Courier New"/>
              </a:rPr>
              <a:t>"sensor:environment:f84"</a:t>
            </a:r>
          </a:p>
          <a:p>
            <a:pPr marL="342900" indent="-342900">
              <a:buFontTx/>
              <a:buAutoNum type="arabicParenR"/>
            </a:pPr>
            <a:r>
              <a:rPr lang="en-US" sz="2400" dirty="0">
                <a:latin typeface="Courier New"/>
                <a:cs typeface="Courier New"/>
              </a:rPr>
              <a:t>"sensor:power:f85"</a:t>
            </a:r>
          </a:p>
          <a:p>
            <a:pPr marL="342900" indent="-342900">
              <a:buFontTx/>
              <a:buAutoNum type="arabicParenR"/>
            </a:pPr>
            <a:r>
              <a:rPr lang="en-US" sz="2400" dirty="0">
                <a:latin typeface="Courier New"/>
                <a:cs typeface="Courier New"/>
              </a:rPr>
              <a:t>"sensor:power:f86"</a:t>
            </a:r>
          </a:p>
          <a:p>
            <a:pPr marL="342900" indent="-342900">
              <a:buFontTx/>
              <a:buAutoNum type="arabicParenR"/>
            </a:pPr>
            <a:r>
              <a:rPr lang="en-US" sz="2400" dirty="0">
                <a:latin typeface="Courier New"/>
                <a:cs typeface="Courier New"/>
              </a:rPr>
              <a:t>"sensor:radiation:f87"</a:t>
            </a:r>
          </a:p>
          <a:p>
            <a:pPr marL="342900" indent="-342900">
              <a:buFontTx/>
              <a:buAutoNum type="arabicParenR"/>
            </a:pPr>
            <a:r>
              <a:rPr lang="en-US" sz="2400" dirty="0">
                <a:latin typeface="Courier New"/>
                <a:cs typeface="Courier New"/>
              </a:rPr>
              <a:t>"sensor:particulate:f88"</a:t>
            </a:r>
          </a:p>
          <a:p>
            <a:pPr marL="342900" indent="-342900">
              <a:buFontTx/>
              <a:buAutoNum type="arabicParenR"/>
            </a:pPr>
            <a:endParaRPr lang="en-US" sz="2400" dirty="0"/>
          </a:p>
          <a:p>
            <a:pPr marL="342900" indent="-342900">
              <a:buAutoNum type="arabicParenR"/>
            </a:pPr>
            <a:endParaRPr lang="en-US" sz="2400" dirty="0"/>
          </a:p>
          <a:p>
            <a:endParaRPr lang="en-US" sz="2400" dirty="0"/>
          </a:p>
          <a:p>
            <a:endParaRPr lang="en-US" sz="2400" dirty="0"/>
          </a:p>
        </p:txBody>
      </p:sp>
    </p:spTree>
    <p:extLst>
      <p:ext uri="{BB962C8B-B14F-4D97-AF65-F5344CB8AC3E}">
        <p14:creationId xmlns:p14="http://schemas.microsoft.com/office/powerpoint/2010/main" val="2514271153"/>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Closer Look at </a:t>
            </a:r>
            <a:r>
              <a:rPr lang="en-US" dirty="0" err="1" smtClean="0"/>
              <a:t>Redis</a:t>
            </a:r>
            <a:r>
              <a:rPr lang="en-US" dirty="0" smtClean="0"/>
              <a:t> Data</a:t>
            </a:r>
            <a:endParaRPr lang="en-US" dirty="0"/>
          </a:p>
        </p:txBody>
      </p:sp>
      <p:sp>
        <p:nvSpPr>
          <p:cNvPr id="6" name="TextBox 5"/>
          <p:cNvSpPr txBox="1"/>
          <p:nvPr/>
        </p:nvSpPr>
        <p:spPr>
          <a:xfrm>
            <a:off x="1996956" y="2071759"/>
            <a:ext cx="5247861" cy="3046988"/>
          </a:xfrm>
          <a:prstGeom prst="rect">
            <a:avLst/>
          </a:prstGeom>
          <a:noFill/>
        </p:spPr>
        <p:txBody>
          <a:bodyPr wrap="square" rtlCol="0">
            <a:spAutoFit/>
          </a:bodyPr>
          <a:lstStyle/>
          <a:p>
            <a:r>
              <a:rPr lang="en-US" sz="2400" dirty="0" err="1">
                <a:latin typeface="Courier New"/>
                <a:cs typeface="Courier New"/>
              </a:rPr>
              <a:t>r</a:t>
            </a:r>
            <a:r>
              <a:rPr lang="en-US" sz="2400" dirty="0" err="1" smtClean="0">
                <a:latin typeface="Courier New"/>
                <a:cs typeface="Courier New"/>
              </a:rPr>
              <a:t>edis</a:t>
            </a:r>
            <a:r>
              <a:rPr lang="en-US" sz="2400" dirty="0" smtClean="0">
                <a:latin typeface="Courier New"/>
                <a:cs typeface="Courier New"/>
              </a:rPr>
              <a:t>&gt; keys </a:t>
            </a:r>
            <a:r>
              <a:rPr lang="en-US" sz="2400" dirty="0" err="1" smtClean="0">
                <a:latin typeface="Courier New"/>
                <a:cs typeface="Courier New"/>
              </a:rPr>
              <a:t>sensor:power</a:t>
            </a:r>
            <a:r>
              <a:rPr lang="en-US" sz="2400" dirty="0" smtClean="0">
                <a:latin typeface="Courier New"/>
                <a:cs typeface="Courier New"/>
              </a:rPr>
              <a:t>:*</a:t>
            </a:r>
          </a:p>
          <a:p>
            <a:endParaRPr lang="en-US" sz="2400" dirty="0" smtClean="0">
              <a:latin typeface="Courier New"/>
              <a:cs typeface="Courier New"/>
            </a:endParaRPr>
          </a:p>
          <a:p>
            <a:pPr marL="342900" indent="-342900">
              <a:buFontTx/>
              <a:buAutoNum type="arabicParenR"/>
            </a:pPr>
            <a:r>
              <a:rPr lang="en-US" sz="2400" dirty="0" smtClean="0">
                <a:latin typeface="Courier New"/>
                <a:cs typeface="Courier New"/>
              </a:rPr>
              <a:t>"</a:t>
            </a:r>
            <a:r>
              <a:rPr lang="en-US" sz="2400" dirty="0">
                <a:latin typeface="Courier New"/>
                <a:cs typeface="Courier New"/>
              </a:rPr>
              <a:t>sensor:power:f85"</a:t>
            </a:r>
          </a:p>
          <a:p>
            <a:pPr marL="342900" indent="-342900">
              <a:buFontTx/>
              <a:buAutoNum type="arabicParenR"/>
            </a:pPr>
            <a:r>
              <a:rPr lang="en-US" sz="2400" dirty="0">
                <a:latin typeface="Courier New"/>
                <a:cs typeface="Courier New"/>
              </a:rPr>
              <a:t>"</a:t>
            </a:r>
            <a:r>
              <a:rPr lang="en-US" sz="2400" dirty="0" smtClean="0">
                <a:latin typeface="Courier New"/>
                <a:cs typeface="Courier New"/>
              </a:rPr>
              <a:t>sensor:power:f86”</a:t>
            </a:r>
            <a:endParaRPr lang="en-US" sz="2400" dirty="0">
              <a:latin typeface="Courier New"/>
              <a:cs typeface="Courier New"/>
            </a:endParaRPr>
          </a:p>
          <a:p>
            <a:endParaRPr lang="en-US" sz="2400" dirty="0"/>
          </a:p>
          <a:p>
            <a:pPr marL="342900" indent="-342900">
              <a:buAutoNum type="arabicParenR"/>
            </a:pPr>
            <a:endParaRPr lang="en-US" sz="2400" dirty="0"/>
          </a:p>
          <a:p>
            <a:endParaRPr lang="en-US" sz="2400" dirty="0"/>
          </a:p>
          <a:p>
            <a:endParaRPr lang="en-US" sz="2400" dirty="0"/>
          </a:p>
        </p:txBody>
      </p:sp>
    </p:spTree>
    <p:extLst>
      <p:ext uri="{BB962C8B-B14F-4D97-AF65-F5344CB8AC3E}">
        <p14:creationId xmlns:p14="http://schemas.microsoft.com/office/powerpoint/2010/main" val="896099028"/>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Closer Look at </a:t>
            </a:r>
            <a:r>
              <a:rPr lang="en-US" dirty="0" err="1"/>
              <a:t>Redis</a:t>
            </a:r>
            <a:r>
              <a:rPr lang="en-US" dirty="0"/>
              <a:t> Data</a:t>
            </a:r>
          </a:p>
        </p:txBody>
      </p:sp>
      <p:sp>
        <p:nvSpPr>
          <p:cNvPr id="6" name="TextBox 5"/>
          <p:cNvSpPr txBox="1"/>
          <p:nvPr/>
        </p:nvSpPr>
        <p:spPr>
          <a:xfrm>
            <a:off x="869839" y="2545963"/>
            <a:ext cx="7572506" cy="1846659"/>
          </a:xfrm>
          <a:prstGeom prst="rect">
            <a:avLst/>
          </a:prstGeom>
          <a:noFill/>
        </p:spPr>
        <p:txBody>
          <a:bodyPr wrap="none" rtlCol="0">
            <a:spAutoFit/>
          </a:bodyPr>
          <a:lstStyle/>
          <a:p>
            <a:r>
              <a:rPr lang="en-US" sz="2400" dirty="0" err="1">
                <a:latin typeface="Courier New"/>
                <a:cs typeface="Courier New"/>
              </a:rPr>
              <a:t>r</a:t>
            </a:r>
            <a:r>
              <a:rPr lang="en-US" sz="2400" dirty="0" err="1" smtClean="0">
                <a:latin typeface="Courier New"/>
                <a:cs typeface="Courier New"/>
              </a:rPr>
              <a:t>edis</a:t>
            </a:r>
            <a:r>
              <a:rPr lang="en-US" sz="2400" dirty="0" smtClean="0">
                <a:latin typeface="Courier New"/>
                <a:cs typeface="Courier New"/>
              </a:rPr>
              <a:t>&gt; </a:t>
            </a:r>
            <a:r>
              <a:rPr lang="en-US" sz="2400" dirty="0" err="1" smtClean="0">
                <a:latin typeface="Courier New"/>
                <a:cs typeface="Courier New"/>
              </a:rPr>
              <a:t>zcount</a:t>
            </a:r>
            <a:r>
              <a:rPr lang="en-US" sz="2400" dirty="0" smtClean="0">
                <a:latin typeface="Courier New"/>
                <a:cs typeface="Courier New"/>
              </a:rPr>
              <a:t> sensor:power:f85 –inf +inf</a:t>
            </a:r>
          </a:p>
          <a:p>
            <a:endParaRPr lang="nl-NL" sz="2400" dirty="0" smtClean="0">
              <a:latin typeface="Courier New"/>
              <a:cs typeface="Courier New"/>
            </a:endParaRPr>
          </a:p>
          <a:p>
            <a:r>
              <a:rPr lang="nl-NL" sz="2400" dirty="0" smtClean="0">
                <a:latin typeface="Courier New"/>
                <a:cs typeface="Courier New"/>
              </a:rPr>
              <a:t>(</a:t>
            </a:r>
            <a:r>
              <a:rPr lang="nl-NL" sz="2400" dirty="0">
                <a:latin typeface="Courier New"/>
                <a:cs typeface="Courier New"/>
              </a:rPr>
              <a:t>integer) 3565958</a:t>
            </a:r>
          </a:p>
          <a:p>
            <a:r>
              <a:rPr lang="nl-NL" sz="2400" dirty="0">
                <a:latin typeface="Courier New"/>
                <a:cs typeface="Courier New"/>
              </a:rPr>
              <a:t>(45.38s)</a:t>
            </a:r>
            <a:endParaRPr lang="en-US" sz="2400" dirty="0">
              <a:latin typeface="Courier New"/>
              <a:cs typeface="Courier New"/>
            </a:endParaRPr>
          </a:p>
          <a:p>
            <a:endParaRPr lang="en-US" dirty="0"/>
          </a:p>
        </p:txBody>
      </p:sp>
    </p:spTree>
    <p:extLst>
      <p:ext uri="{BB962C8B-B14F-4D97-AF65-F5344CB8AC3E}">
        <p14:creationId xmlns:p14="http://schemas.microsoft.com/office/powerpoint/2010/main" val="15933205"/>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Closer Look at </a:t>
            </a:r>
            <a:r>
              <a:rPr lang="en-US" dirty="0" err="1"/>
              <a:t>Redis</a:t>
            </a:r>
            <a:r>
              <a:rPr lang="en-US" dirty="0"/>
              <a:t> Data</a:t>
            </a:r>
          </a:p>
        </p:txBody>
      </p:sp>
      <p:sp>
        <p:nvSpPr>
          <p:cNvPr id="6" name="TextBox 5"/>
          <p:cNvSpPr txBox="1"/>
          <p:nvPr/>
        </p:nvSpPr>
        <p:spPr>
          <a:xfrm>
            <a:off x="457200" y="2739811"/>
            <a:ext cx="8480594" cy="1107996"/>
          </a:xfrm>
          <a:prstGeom prst="rect">
            <a:avLst/>
          </a:prstGeom>
          <a:noFill/>
        </p:spPr>
        <p:txBody>
          <a:bodyPr wrap="none" rtlCol="0">
            <a:spAutoFit/>
          </a:bodyPr>
          <a:lstStyle/>
          <a:p>
            <a:r>
              <a:rPr lang="en-US" sz="2200" dirty="0" err="1" smtClean="0">
                <a:latin typeface="Courier New"/>
                <a:cs typeface="Courier New"/>
              </a:rPr>
              <a:t>redis</a:t>
            </a:r>
            <a:r>
              <a:rPr lang="en-US" sz="2200" dirty="0" smtClean="0">
                <a:latin typeface="Courier New"/>
                <a:cs typeface="Courier New"/>
              </a:rPr>
              <a:t>&gt; </a:t>
            </a:r>
            <a:r>
              <a:rPr lang="en-US" sz="2200" dirty="0" err="1">
                <a:latin typeface="Courier New"/>
                <a:cs typeface="Courier New"/>
              </a:rPr>
              <a:t>zcount</a:t>
            </a:r>
            <a:r>
              <a:rPr lang="en-US" sz="2200" dirty="0">
                <a:latin typeface="Courier New"/>
                <a:cs typeface="Courier New"/>
              </a:rPr>
              <a:t> </a:t>
            </a:r>
            <a:r>
              <a:rPr lang="en-US" sz="2200" dirty="0" smtClean="0">
                <a:latin typeface="Courier New"/>
                <a:cs typeface="Courier New"/>
              </a:rPr>
              <a:t>sensor:power:f85 1359728113000 </a:t>
            </a:r>
            <a:r>
              <a:rPr lang="en-US" sz="2200" dirty="0">
                <a:latin typeface="Courier New"/>
                <a:cs typeface="Courier New"/>
              </a:rPr>
              <a:t>+inf</a:t>
            </a:r>
          </a:p>
          <a:p>
            <a:endParaRPr lang="en-US" sz="2200" dirty="0" smtClean="0">
              <a:latin typeface="Courier New"/>
              <a:cs typeface="Courier New"/>
            </a:endParaRPr>
          </a:p>
          <a:p>
            <a:r>
              <a:rPr lang="en-US" sz="2200" dirty="0" smtClean="0">
                <a:latin typeface="Courier New"/>
                <a:cs typeface="Courier New"/>
              </a:rPr>
              <a:t>(integer</a:t>
            </a:r>
            <a:r>
              <a:rPr lang="en-US" sz="2200" dirty="0">
                <a:latin typeface="Courier New"/>
                <a:cs typeface="Courier New"/>
              </a:rPr>
              <a:t>) 47</a:t>
            </a:r>
          </a:p>
        </p:txBody>
      </p:sp>
    </p:spTree>
    <p:extLst>
      <p:ext uri="{BB962C8B-B14F-4D97-AF65-F5344CB8AC3E}">
        <p14:creationId xmlns:p14="http://schemas.microsoft.com/office/powerpoint/2010/main" val="1466938756"/>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Closer Look at </a:t>
            </a:r>
            <a:r>
              <a:rPr lang="en-US" dirty="0" err="1"/>
              <a:t>Redis</a:t>
            </a:r>
            <a:r>
              <a:rPr lang="en-US" dirty="0"/>
              <a:t> Data</a:t>
            </a:r>
          </a:p>
        </p:txBody>
      </p:sp>
      <p:sp>
        <p:nvSpPr>
          <p:cNvPr id="6" name="TextBox 5"/>
          <p:cNvSpPr txBox="1"/>
          <p:nvPr/>
        </p:nvSpPr>
        <p:spPr>
          <a:xfrm>
            <a:off x="450269" y="1528677"/>
            <a:ext cx="8231909" cy="5016758"/>
          </a:xfrm>
          <a:prstGeom prst="rect">
            <a:avLst/>
          </a:prstGeom>
          <a:noFill/>
        </p:spPr>
        <p:txBody>
          <a:bodyPr wrap="square" rtlCol="0">
            <a:spAutoFit/>
          </a:bodyPr>
          <a:lstStyle/>
          <a:p>
            <a:r>
              <a:rPr lang="en-US" sz="2000" dirty="0" err="1">
                <a:latin typeface="Courier New"/>
                <a:cs typeface="Courier New"/>
              </a:rPr>
              <a:t>r</a:t>
            </a:r>
            <a:r>
              <a:rPr lang="en-US" sz="2000" dirty="0" err="1" smtClean="0">
                <a:latin typeface="Courier New"/>
                <a:cs typeface="Courier New"/>
              </a:rPr>
              <a:t>edis</a:t>
            </a:r>
            <a:r>
              <a:rPr lang="en-US" sz="2000" dirty="0" smtClean="0">
                <a:latin typeface="Courier New"/>
                <a:cs typeface="Courier New"/>
              </a:rPr>
              <a:t>&gt; </a:t>
            </a:r>
            <a:r>
              <a:rPr lang="en-US" sz="2000" dirty="0" err="1">
                <a:latin typeface="Courier New"/>
                <a:cs typeface="Courier New"/>
              </a:rPr>
              <a:t>zrange</a:t>
            </a:r>
            <a:r>
              <a:rPr lang="en-US" sz="2000" dirty="0">
                <a:latin typeface="Courier New"/>
                <a:cs typeface="Courier New"/>
              </a:rPr>
              <a:t> </a:t>
            </a:r>
            <a:r>
              <a:rPr lang="en-US" sz="2000" dirty="0" smtClean="0">
                <a:latin typeface="Courier New"/>
                <a:cs typeface="Courier New"/>
              </a:rPr>
              <a:t>sensor:power:f85 -1000 </a:t>
            </a:r>
            <a:r>
              <a:rPr lang="en-US" sz="2000" dirty="0">
                <a:latin typeface="Courier New"/>
                <a:cs typeface="Courier New"/>
              </a:rPr>
              <a:t>-1</a:t>
            </a:r>
          </a:p>
          <a:p>
            <a:endParaRPr lang="en-US" sz="2000" dirty="0" smtClean="0">
              <a:latin typeface="Courier New"/>
              <a:cs typeface="Courier New"/>
            </a:endParaRPr>
          </a:p>
          <a:p>
            <a:pPr marL="342900" indent="-342900">
              <a:buAutoNum type="arabicParenR"/>
            </a:pPr>
            <a:r>
              <a:rPr lang="en-US" sz="2000" dirty="0" smtClean="0">
                <a:latin typeface="Courier New"/>
                <a:cs typeface="Courier New"/>
              </a:rPr>
              <a:t>"</a:t>
            </a:r>
            <a:r>
              <a:rPr lang="en-US" sz="2000" dirty="0">
                <a:latin typeface="Courier New"/>
                <a:cs typeface="Courier New"/>
              </a:rPr>
              <a:t>{\"long_energy1\": 73692453, \"</a:t>
            </a:r>
            <a:r>
              <a:rPr lang="en-US" sz="2000" dirty="0" err="1">
                <a:latin typeface="Courier New"/>
                <a:cs typeface="Courier New"/>
              </a:rPr>
              <a:t>total_secs</a:t>
            </a:r>
            <a:r>
              <a:rPr lang="en-US" sz="2000" dirty="0">
                <a:latin typeface="Courier New"/>
                <a:cs typeface="Courier New"/>
              </a:rPr>
              <a:t>\": 6784, \"energy\": [49, 175, 62, 0, 0, 0], \"c2_center\": 485, \"</a:t>
            </a:r>
            <a:r>
              <a:rPr lang="en-US" sz="2000" dirty="0" err="1">
                <a:latin typeface="Courier New"/>
                <a:cs typeface="Courier New"/>
              </a:rPr>
              <a:t>socket_state</a:t>
            </a:r>
            <a:r>
              <a:rPr lang="en-US" sz="2000" dirty="0">
                <a:latin typeface="Courier New"/>
                <a:cs typeface="Courier New"/>
              </a:rPr>
              <a:t>\": 1, \"</a:t>
            </a:r>
            <a:r>
              <a:rPr lang="en-US" sz="2000" dirty="0" err="1">
                <a:latin typeface="Courier New"/>
                <a:cs typeface="Courier New"/>
              </a:rPr>
              <a:t>node_type</a:t>
            </a:r>
            <a:r>
              <a:rPr lang="en-US" sz="2000" dirty="0">
                <a:latin typeface="Courier New"/>
                <a:cs typeface="Courier New"/>
              </a:rPr>
              <a:t>\": \"power\", \"c_p2p_low2\": 437, \"socket_state1\": 0, \"</a:t>
            </a:r>
            <a:r>
              <a:rPr lang="en-US" sz="2000" dirty="0" err="1">
                <a:latin typeface="Courier New"/>
                <a:cs typeface="Courier New"/>
              </a:rPr>
              <a:t>mac_address</a:t>
            </a:r>
            <a:r>
              <a:rPr lang="en-US" sz="2000" dirty="0">
                <a:latin typeface="Courier New"/>
                <a:cs typeface="Courier New"/>
              </a:rPr>
              <a:t>\": \"103\", \"c_p2p_low\": 494, \"</a:t>
            </a:r>
            <a:r>
              <a:rPr lang="en-US" sz="2000" dirty="0" err="1">
                <a:latin typeface="Courier New"/>
                <a:cs typeface="Courier New"/>
              </a:rPr>
              <a:t>rms_current</a:t>
            </a:r>
            <a:r>
              <a:rPr lang="en-US" sz="2000" dirty="0">
                <a:latin typeface="Courier New"/>
                <a:cs typeface="Courier New"/>
              </a:rPr>
              <a:t>\": 6, \"</a:t>
            </a:r>
            <a:r>
              <a:rPr lang="en-US" sz="2000" dirty="0" err="1">
                <a:latin typeface="Courier New"/>
                <a:cs typeface="Courier New"/>
              </a:rPr>
              <a:t>true_power</a:t>
            </a:r>
            <a:r>
              <a:rPr lang="en-US" sz="2000" dirty="0">
                <a:latin typeface="Courier New"/>
                <a:cs typeface="Courier New"/>
              </a:rPr>
              <a:t>\": 1158, \"timestamp\": 1359728143000, \"v_p2p_low\": 170, \"c_p2p_high\": 511, \"rms_current1\": 113, \"</a:t>
            </a:r>
            <a:r>
              <a:rPr lang="en-US" sz="2000" dirty="0" err="1">
                <a:latin typeface="Courier New"/>
                <a:cs typeface="Courier New"/>
              </a:rPr>
              <a:t>freq</a:t>
            </a:r>
            <a:r>
              <a:rPr lang="en-US" sz="2000" dirty="0">
                <a:latin typeface="Courier New"/>
                <a:cs typeface="Courier New"/>
              </a:rPr>
              <a:t>\": 60, \"</a:t>
            </a:r>
            <a:r>
              <a:rPr lang="en-US" sz="2000" dirty="0" err="1">
                <a:latin typeface="Courier New"/>
                <a:cs typeface="Courier New"/>
              </a:rPr>
              <a:t>long_energy</a:t>
            </a:r>
            <a:r>
              <a:rPr lang="en-US" sz="2000" dirty="0">
                <a:latin typeface="Courier New"/>
                <a:cs typeface="Courier New"/>
              </a:rPr>
              <a:t>\": 4108081, \"</a:t>
            </a:r>
            <a:r>
              <a:rPr lang="en-US" sz="2000" dirty="0" err="1">
                <a:latin typeface="Courier New"/>
                <a:cs typeface="Courier New"/>
              </a:rPr>
              <a:t>v_center</a:t>
            </a:r>
            <a:r>
              <a:rPr lang="en-US" sz="2000" dirty="0">
                <a:latin typeface="Courier New"/>
                <a:cs typeface="Courier New"/>
              </a:rPr>
              <a:t>\": 530, \"c_p2p_high2\": 719, \"energy1\": [37, 117, 100, 4, 0, 0], \"v_p2p_high\": 883, \"</a:t>
            </a:r>
            <a:r>
              <a:rPr lang="en-US" sz="2000" dirty="0" err="1">
                <a:latin typeface="Courier New"/>
                <a:cs typeface="Courier New"/>
              </a:rPr>
              <a:t>c_center</a:t>
            </a:r>
            <a:r>
              <a:rPr lang="en-US" sz="2000" dirty="0">
                <a:latin typeface="Courier New"/>
                <a:cs typeface="Courier New"/>
              </a:rPr>
              <a:t>\": 509, \"</a:t>
            </a:r>
            <a:r>
              <a:rPr lang="en-US" sz="2000" dirty="0" err="1">
                <a:latin typeface="Courier New"/>
                <a:cs typeface="Courier New"/>
              </a:rPr>
              <a:t>rms_voltage</a:t>
            </a:r>
            <a:r>
              <a:rPr lang="en-US" sz="2000" dirty="0">
                <a:latin typeface="Courier New"/>
                <a:cs typeface="Courier New"/>
              </a:rPr>
              <a:t>\": 255, \"true_power1\": 23235</a:t>
            </a:r>
            <a:r>
              <a:rPr lang="en-US" sz="2000" dirty="0" smtClean="0">
                <a:latin typeface="Courier New"/>
                <a:cs typeface="Courier New"/>
              </a:rPr>
              <a:t>}”</a:t>
            </a:r>
            <a:endParaRPr lang="en-US" sz="2000" dirty="0">
              <a:latin typeface="Courier New"/>
              <a:cs typeface="Courier New"/>
            </a:endParaRPr>
          </a:p>
          <a:p>
            <a:pPr marL="342900" indent="-342900">
              <a:buAutoNum type="arabicParenR"/>
            </a:pPr>
            <a:r>
              <a:rPr lang="en-US" sz="2000" dirty="0" smtClean="0">
                <a:latin typeface="Courier New"/>
                <a:cs typeface="Courier New"/>
              </a:rPr>
              <a:t>…</a:t>
            </a:r>
          </a:p>
        </p:txBody>
      </p:sp>
    </p:spTree>
    <p:extLst>
      <p:ext uri="{BB962C8B-B14F-4D97-AF65-F5344CB8AC3E}">
        <p14:creationId xmlns:p14="http://schemas.microsoft.com/office/powerpoint/2010/main" val="936067130"/>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Redis</a:t>
            </a:r>
            <a:r>
              <a:rPr lang="en-US" dirty="0" smtClean="0"/>
              <a:t> Python API</a:t>
            </a:r>
            <a:endParaRPr lang="en-US" dirty="0"/>
          </a:p>
        </p:txBody>
      </p:sp>
      <p:sp>
        <p:nvSpPr>
          <p:cNvPr id="3" name="TextBox 2"/>
          <p:cNvSpPr txBox="1"/>
          <p:nvPr/>
        </p:nvSpPr>
        <p:spPr>
          <a:xfrm>
            <a:off x="170827" y="1431185"/>
            <a:ext cx="8957726" cy="4478148"/>
          </a:xfrm>
          <a:prstGeom prst="rect">
            <a:avLst/>
          </a:prstGeom>
          <a:noFill/>
        </p:spPr>
        <p:txBody>
          <a:bodyPr wrap="none" rtlCol="0">
            <a:spAutoFit/>
          </a:bodyPr>
          <a:lstStyle/>
          <a:p>
            <a:r>
              <a:rPr lang="en-US" sz="1900" dirty="0">
                <a:latin typeface="Courier New"/>
                <a:cs typeface="Courier New"/>
              </a:rPr>
              <a:t>import </a:t>
            </a:r>
            <a:r>
              <a:rPr lang="en-US" sz="1900" dirty="0" smtClean="0">
                <a:latin typeface="Courier New"/>
                <a:cs typeface="Courier New"/>
              </a:rPr>
              <a:t>redis</a:t>
            </a:r>
          </a:p>
          <a:p>
            <a:endParaRPr lang="en-US" sz="1900" dirty="0" smtClean="0">
              <a:latin typeface="Courier New"/>
              <a:cs typeface="Courier New"/>
            </a:endParaRPr>
          </a:p>
          <a:p>
            <a:r>
              <a:rPr lang="en-US" sz="1900" dirty="0">
                <a:latin typeface="Courier New"/>
                <a:cs typeface="Courier New"/>
              </a:rPr>
              <a:t>pool = </a:t>
            </a:r>
            <a:r>
              <a:rPr lang="en-US" sz="1900" dirty="0" smtClean="0">
                <a:latin typeface="Courier New"/>
                <a:cs typeface="Courier New"/>
              </a:rPr>
              <a:t>redis.ConnectionPool(</a:t>
            </a:r>
            <a:r>
              <a:rPr lang="en-US" sz="1900" dirty="0">
                <a:latin typeface="Courier New"/>
                <a:cs typeface="Courier New"/>
              </a:rPr>
              <a:t>host</a:t>
            </a:r>
            <a:r>
              <a:rPr lang="en-US" sz="1900" dirty="0" smtClean="0">
                <a:latin typeface="Courier New"/>
                <a:cs typeface="Courier New"/>
              </a:rPr>
              <a:t>=127.0.0.1, </a:t>
            </a:r>
            <a:r>
              <a:rPr lang="en-US" sz="1900" dirty="0">
                <a:latin typeface="Courier New"/>
                <a:cs typeface="Courier New"/>
              </a:rPr>
              <a:t>port=6379, db=0</a:t>
            </a:r>
            <a:r>
              <a:rPr lang="en-US" sz="1900" dirty="0" smtClean="0">
                <a:latin typeface="Courier New"/>
                <a:cs typeface="Courier New"/>
              </a:rPr>
              <a:t>)</a:t>
            </a:r>
          </a:p>
          <a:p>
            <a:r>
              <a:rPr lang="en-US" sz="1900" dirty="0">
                <a:latin typeface="Courier New"/>
                <a:cs typeface="Courier New"/>
              </a:rPr>
              <a:t>r = redis.Redis(connection_pool=pool</a:t>
            </a:r>
            <a:r>
              <a:rPr lang="en-US" sz="1900" dirty="0" smtClean="0">
                <a:latin typeface="Courier New"/>
                <a:cs typeface="Courier New"/>
              </a:rPr>
              <a:t>)</a:t>
            </a:r>
          </a:p>
          <a:p>
            <a:endParaRPr lang="en-US" sz="1900" dirty="0" smtClean="0">
              <a:latin typeface="Courier New"/>
              <a:cs typeface="Courier New"/>
            </a:endParaRPr>
          </a:p>
          <a:p>
            <a:r>
              <a:rPr lang="en-US" sz="1900" dirty="0" err="1">
                <a:latin typeface="Courier New"/>
                <a:cs typeface="Courier New"/>
              </a:rPr>
              <a:t>b</a:t>
            </a:r>
            <a:r>
              <a:rPr lang="en-US" sz="1900" dirty="0" err="1" smtClean="0">
                <a:latin typeface="Courier New"/>
                <a:cs typeface="Courier New"/>
              </a:rPr>
              <a:t>yindex</a:t>
            </a:r>
            <a:r>
              <a:rPr lang="en-US" sz="1900" dirty="0" smtClean="0">
                <a:latin typeface="Courier New"/>
                <a:cs typeface="Courier New"/>
              </a:rPr>
              <a:t> = </a:t>
            </a:r>
            <a:r>
              <a:rPr lang="en-US" sz="1900" dirty="0">
                <a:latin typeface="Courier New"/>
                <a:cs typeface="Courier New"/>
              </a:rPr>
              <a:t>r.zrange</a:t>
            </a:r>
            <a:r>
              <a:rPr lang="en-US" sz="1900" dirty="0" smtClean="0">
                <a:latin typeface="Courier New"/>
                <a:cs typeface="Courier New"/>
              </a:rPr>
              <a:t>(“sensor:env:f85”, -50, </a:t>
            </a:r>
            <a:r>
              <a:rPr lang="en-US" sz="1900" dirty="0">
                <a:latin typeface="Courier New"/>
                <a:cs typeface="Courier New"/>
              </a:rPr>
              <a:t>-1</a:t>
            </a:r>
            <a:r>
              <a:rPr lang="en-US" sz="1900" dirty="0" smtClean="0">
                <a:latin typeface="Courier New"/>
                <a:cs typeface="Courier New"/>
              </a:rPr>
              <a:t>) </a:t>
            </a:r>
          </a:p>
          <a:p>
            <a:r>
              <a:rPr lang="en-US" sz="1900" dirty="0">
                <a:latin typeface="Courier New"/>
                <a:cs typeface="Courier New"/>
              </a:rPr>
              <a:t># ['{"acc_z":663,"bat":0,"gpio_state":1,"temp":663,"</a:t>
            </a:r>
            <a:r>
              <a:rPr lang="en-US" sz="1900" dirty="0" smtClean="0">
                <a:latin typeface="Courier New"/>
                <a:cs typeface="Courier New"/>
              </a:rPr>
              <a:t>light”:…</a:t>
            </a:r>
          </a:p>
          <a:p>
            <a:endParaRPr lang="en-US" sz="1900" dirty="0">
              <a:latin typeface="Courier New"/>
              <a:cs typeface="Courier New"/>
            </a:endParaRPr>
          </a:p>
          <a:p>
            <a:r>
              <a:rPr lang="en-US" sz="1900" dirty="0" err="1">
                <a:latin typeface="Courier New"/>
                <a:cs typeface="Courier New"/>
              </a:rPr>
              <a:t>b</a:t>
            </a:r>
            <a:r>
              <a:rPr lang="en-US" sz="1900" dirty="0" err="1" smtClean="0">
                <a:latin typeface="Courier New"/>
                <a:cs typeface="Courier New"/>
              </a:rPr>
              <a:t>yscore</a:t>
            </a:r>
            <a:r>
              <a:rPr lang="en-US" sz="1900" dirty="0" smtClean="0">
                <a:latin typeface="Courier New"/>
                <a:cs typeface="Courier New"/>
              </a:rPr>
              <a:t> = </a:t>
            </a:r>
            <a:r>
              <a:rPr lang="tr-TR" sz="1900" dirty="0" err="1" smtClean="0">
                <a:latin typeface="Courier New"/>
                <a:cs typeface="Courier New"/>
              </a:rPr>
              <a:t>r.zrangebyscore</a:t>
            </a:r>
            <a:r>
              <a:rPr lang="tr-TR" sz="1900" dirty="0" smtClean="0">
                <a:latin typeface="Courier New"/>
                <a:cs typeface="Courier New"/>
              </a:rPr>
              <a:t>(“sensor:env:f85”, </a:t>
            </a:r>
          </a:p>
          <a:p>
            <a:r>
              <a:rPr lang="tr-TR" sz="1900" dirty="0">
                <a:latin typeface="Courier New"/>
                <a:cs typeface="Courier New"/>
              </a:rPr>
              <a:t>	</a:t>
            </a:r>
            <a:r>
              <a:rPr lang="tr-TR" sz="1900" dirty="0" smtClean="0">
                <a:latin typeface="Courier New"/>
                <a:cs typeface="Courier New"/>
              </a:rPr>
              <a:t>							  1361423071000</a:t>
            </a:r>
            <a:r>
              <a:rPr lang="tr-TR" sz="1900" dirty="0">
                <a:latin typeface="Courier New"/>
                <a:cs typeface="Courier New"/>
              </a:rPr>
              <a:t>, </a:t>
            </a:r>
            <a:endParaRPr lang="tr-TR" sz="1900" dirty="0" smtClean="0">
              <a:latin typeface="Courier New"/>
              <a:cs typeface="Courier New"/>
            </a:endParaRPr>
          </a:p>
          <a:p>
            <a:r>
              <a:rPr lang="tr-TR" sz="1900" dirty="0" smtClean="0">
                <a:latin typeface="Courier New"/>
                <a:cs typeface="Courier New"/>
              </a:rPr>
              <a:t>								  1361423072000)</a:t>
            </a:r>
          </a:p>
          <a:p>
            <a:r>
              <a:rPr lang="tr-TR" sz="1900" dirty="0" smtClean="0">
                <a:latin typeface="Courier New"/>
                <a:cs typeface="Courier New"/>
              </a:rPr>
              <a:t># </a:t>
            </a:r>
            <a:r>
              <a:rPr lang="en-US" sz="1900" dirty="0">
                <a:latin typeface="Courier New"/>
                <a:cs typeface="Courier New"/>
              </a:rPr>
              <a:t>['{"acc_z":734,"bat":0,"gpio_state":1,"temp":734,"</a:t>
            </a:r>
            <a:r>
              <a:rPr lang="en-US" sz="1900" dirty="0" smtClean="0">
                <a:latin typeface="Courier New"/>
                <a:cs typeface="Courier New"/>
              </a:rPr>
              <a:t>light”:…</a:t>
            </a:r>
          </a:p>
          <a:p>
            <a:endParaRPr lang="en-US" sz="1900" dirty="0" smtClean="0">
              <a:latin typeface="Courier New"/>
              <a:cs typeface="Courier New"/>
            </a:endParaRPr>
          </a:p>
          <a:p>
            <a:r>
              <a:rPr lang="en-US" sz="1900" dirty="0" smtClean="0">
                <a:latin typeface="Courier New"/>
                <a:cs typeface="Courier New"/>
              </a:rPr>
              <a:t>size </a:t>
            </a:r>
            <a:r>
              <a:rPr lang="en-US" sz="1900" dirty="0">
                <a:latin typeface="Courier New"/>
                <a:cs typeface="Courier New"/>
              </a:rPr>
              <a:t>= r.zcount</a:t>
            </a:r>
            <a:r>
              <a:rPr lang="en-US" sz="1900" dirty="0" smtClean="0">
                <a:latin typeface="Courier New"/>
                <a:cs typeface="Courier New"/>
              </a:rPr>
              <a:t>(“sensor:env:f85”, </a:t>
            </a:r>
            <a:r>
              <a:rPr lang="en-US" sz="1900" dirty="0">
                <a:latin typeface="Courier New"/>
                <a:cs typeface="Courier New"/>
              </a:rPr>
              <a:t>"-inf", "+inf") </a:t>
            </a:r>
            <a:endParaRPr lang="en-US" sz="1900" dirty="0" smtClean="0">
              <a:latin typeface="Courier New"/>
              <a:cs typeface="Courier New"/>
            </a:endParaRPr>
          </a:p>
          <a:p>
            <a:r>
              <a:rPr lang="en-US" sz="1900" dirty="0" smtClean="0">
                <a:latin typeface="Courier New"/>
                <a:cs typeface="Courier New"/>
              </a:rPr>
              <a:t># </a:t>
            </a:r>
            <a:r>
              <a:rPr lang="en-US" sz="1900" dirty="0">
                <a:latin typeface="Courier New"/>
                <a:cs typeface="Courier New"/>
              </a:rPr>
              <a:t>237327L</a:t>
            </a:r>
          </a:p>
        </p:txBody>
      </p:sp>
    </p:spTree>
    <p:extLst>
      <p:ext uri="{BB962C8B-B14F-4D97-AF65-F5344CB8AC3E}">
        <p14:creationId xmlns:p14="http://schemas.microsoft.com/office/powerpoint/2010/main" val="246967183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2719"/>
            <a:ext cx="8229600" cy="1143000"/>
          </a:xfrm>
        </p:spPr>
        <p:txBody>
          <a:bodyPr/>
          <a:lstStyle/>
          <a:p>
            <a:r>
              <a:rPr lang="en-US" dirty="0" smtClean="0"/>
              <a:t>Sensor Andrew</a:t>
            </a:r>
            <a:endParaRPr lang="en-US" dirty="0"/>
          </a:p>
        </p:txBody>
      </p:sp>
    </p:spTree>
    <p:extLst>
      <p:ext uri="{BB962C8B-B14F-4D97-AF65-F5344CB8AC3E}">
        <p14:creationId xmlns:p14="http://schemas.microsoft.com/office/powerpoint/2010/main" val="4145479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3607606" y="2715505"/>
            <a:ext cx="1891629" cy="1472587"/>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7" name="Rectangle 6"/>
          <p:cNvSpPr/>
          <p:nvPr/>
        </p:nvSpPr>
        <p:spPr>
          <a:xfrm>
            <a:off x="1357449" y="4463025"/>
            <a:ext cx="1055074" cy="79708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Gateway</a:t>
            </a:r>
            <a:endParaRPr lang="en-US" dirty="0"/>
          </a:p>
        </p:txBody>
      </p:sp>
      <p:grpSp>
        <p:nvGrpSpPr>
          <p:cNvPr id="8" name="Group 7"/>
          <p:cNvGrpSpPr/>
          <p:nvPr/>
        </p:nvGrpSpPr>
        <p:grpSpPr>
          <a:xfrm>
            <a:off x="156804" y="3267133"/>
            <a:ext cx="1200645" cy="1594436"/>
            <a:chOff x="156804" y="3267133"/>
            <a:chExt cx="1200645" cy="1594436"/>
          </a:xfrm>
        </p:grpSpPr>
        <p:sp>
          <p:nvSpPr>
            <p:cNvPr id="9" name="Oval 8"/>
            <p:cNvSpPr/>
            <p:nvPr/>
          </p:nvSpPr>
          <p:spPr>
            <a:xfrm>
              <a:off x="156804" y="3267133"/>
              <a:ext cx="365760" cy="36933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a:stCxn id="7" idx="1"/>
              <a:endCxn id="9" idx="4"/>
            </p:cNvCxnSpPr>
            <p:nvPr/>
          </p:nvCxnSpPr>
          <p:spPr>
            <a:xfrm flipH="1" flipV="1">
              <a:off x="339684" y="3636465"/>
              <a:ext cx="1017765" cy="1225104"/>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1" name="Group 10"/>
          <p:cNvGrpSpPr/>
          <p:nvPr/>
        </p:nvGrpSpPr>
        <p:grpSpPr>
          <a:xfrm>
            <a:off x="263932" y="4861569"/>
            <a:ext cx="1093517" cy="1795056"/>
            <a:chOff x="669755" y="2829029"/>
            <a:chExt cx="1093517" cy="1795056"/>
          </a:xfrm>
        </p:grpSpPr>
        <p:sp>
          <p:nvSpPr>
            <p:cNvPr id="12" name="Oval 11"/>
            <p:cNvSpPr/>
            <p:nvPr/>
          </p:nvSpPr>
          <p:spPr>
            <a:xfrm>
              <a:off x="669755" y="4254753"/>
              <a:ext cx="365760" cy="36933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p:cNvCxnSpPr>
              <a:stCxn id="7" idx="1"/>
              <a:endCxn id="12" idx="7"/>
            </p:cNvCxnSpPr>
            <p:nvPr/>
          </p:nvCxnSpPr>
          <p:spPr>
            <a:xfrm flipH="1">
              <a:off x="981951" y="2829029"/>
              <a:ext cx="781321" cy="1479811"/>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4" name="Group 13"/>
          <p:cNvGrpSpPr/>
          <p:nvPr/>
        </p:nvGrpSpPr>
        <p:grpSpPr>
          <a:xfrm>
            <a:off x="414775" y="4861569"/>
            <a:ext cx="942674" cy="583210"/>
            <a:chOff x="951627" y="3136883"/>
            <a:chExt cx="942674" cy="583210"/>
          </a:xfrm>
        </p:grpSpPr>
        <p:sp>
          <p:nvSpPr>
            <p:cNvPr id="15" name="Oval 14"/>
            <p:cNvSpPr/>
            <p:nvPr/>
          </p:nvSpPr>
          <p:spPr>
            <a:xfrm>
              <a:off x="951627" y="3350761"/>
              <a:ext cx="365760" cy="36933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p:cNvCxnSpPr>
              <a:stCxn id="7" idx="1"/>
              <a:endCxn id="15" idx="6"/>
            </p:cNvCxnSpPr>
            <p:nvPr/>
          </p:nvCxnSpPr>
          <p:spPr>
            <a:xfrm flipH="1">
              <a:off x="1317387" y="3136883"/>
              <a:ext cx="576914" cy="398544"/>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7" name="Group 16"/>
          <p:cNvGrpSpPr/>
          <p:nvPr/>
        </p:nvGrpSpPr>
        <p:grpSpPr>
          <a:xfrm>
            <a:off x="210368" y="4278359"/>
            <a:ext cx="1147081" cy="583210"/>
            <a:chOff x="656253" y="3756627"/>
            <a:chExt cx="1147081" cy="583210"/>
          </a:xfrm>
        </p:grpSpPr>
        <p:sp>
          <p:nvSpPr>
            <p:cNvPr id="18" name="Oval 17"/>
            <p:cNvSpPr/>
            <p:nvPr/>
          </p:nvSpPr>
          <p:spPr>
            <a:xfrm>
              <a:off x="656253" y="3756627"/>
              <a:ext cx="365760" cy="36933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a:stCxn id="7" idx="1"/>
              <a:endCxn id="18" idx="5"/>
            </p:cNvCxnSpPr>
            <p:nvPr/>
          </p:nvCxnSpPr>
          <p:spPr>
            <a:xfrm flipH="1" flipV="1">
              <a:off x="968449" y="4071872"/>
              <a:ext cx="834885" cy="267965"/>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20" name="Group 19"/>
          <p:cNvGrpSpPr/>
          <p:nvPr/>
        </p:nvGrpSpPr>
        <p:grpSpPr>
          <a:xfrm>
            <a:off x="881310" y="4861569"/>
            <a:ext cx="476139" cy="1610390"/>
            <a:chOff x="617824" y="2271985"/>
            <a:chExt cx="476139" cy="1610390"/>
          </a:xfrm>
        </p:grpSpPr>
        <p:sp>
          <p:nvSpPr>
            <p:cNvPr id="21" name="Oval 20"/>
            <p:cNvSpPr/>
            <p:nvPr/>
          </p:nvSpPr>
          <p:spPr>
            <a:xfrm>
              <a:off x="617824" y="3513043"/>
              <a:ext cx="365760" cy="36933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Straight Connector 21"/>
            <p:cNvCxnSpPr>
              <a:stCxn id="7" idx="1"/>
              <a:endCxn id="21" idx="0"/>
            </p:cNvCxnSpPr>
            <p:nvPr/>
          </p:nvCxnSpPr>
          <p:spPr>
            <a:xfrm flipH="1">
              <a:off x="800704" y="2271985"/>
              <a:ext cx="293259" cy="1241058"/>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24" name="Straight Arrow Connector 23"/>
          <p:cNvCxnSpPr>
            <a:stCxn id="7" idx="3"/>
            <a:endCxn id="6" idx="2"/>
          </p:cNvCxnSpPr>
          <p:nvPr/>
        </p:nvCxnSpPr>
        <p:spPr>
          <a:xfrm flipV="1">
            <a:off x="2412523" y="3451799"/>
            <a:ext cx="1200951" cy="1409770"/>
          </a:xfrm>
          <a:prstGeom prst="straightConnector1">
            <a:avLst/>
          </a:prstGeom>
          <a:ln w="60325">
            <a:tailEnd type="stealth"/>
          </a:ln>
        </p:spPr>
        <p:style>
          <a:lnRef idx="3">
            <a:schemeClr val="accent3"/>
          </a:lnRef>
          <a:fillRef idx="0">
            <a:schemeClr val="accent3"/>
          </a:fillRef>
          <a:effectRef idx="2">
            <a:schemeClr val="accent3"/>
          </a:effectRef>
          <a:fontRef idx="minor">
            <a:schemeClr val="tx1"/>
          </a:fontRef>
        </p:style>
      </p:cxnSp>
      <p:sp>
        <p:nvSpPr>
          <p:cNvPr id="33" name="Rectangle 32"/>
          <p:cNvSpPr/>
          <p:nvPr/>
        </p:nvSpPr>
        <p:spPr>
          <a:xfrm>
            <a:off x="1317387" y="1755947"/>
            <a:ext cx="1055074" cy="79708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Gateway</a:t>
            </a:r>
            <a:endParaRPr lang="en-US" dirty="0"/>
          </a:p>
        </p:txBody>
      </p:sp>
      <p:grpSp>
        <p:nvGrpSpPr>
          <p:cNvPr id="34" name="Group 33"/>
          <p:cNvGrpSpPr/>
          <p:nvPr/>
        </p:nvGrpSpPr>
        <p:grpSpPr>
          <a:xfrm>
            <a:off x="921334" y="215927"/>
            <a:ext cx="396053" cy="1938564"/>
            <a:chOff x="495714" y="2152676"/>
            <a:chExt cx="396053" cy="1938564"/>
          </a:xfrm>
        </p:grpSpPr>
        <p:sp>
          <p:nvSpPr>
            <p:cNvPr id="35" name="Oval 34"/>
            <p:cNvSpPr/>
            <p:nvPr/>
          </p:nvSpPr>
          <p:spPr>
            <a:xfrm>
              <a:off x="495714" y="2152676"/>
              <a:ext cx="365760" cy="36933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6" name="Straight Connector 35"/>
            <p:cNvCxnSpPr>
              <a:stCxn id="33" idx="1"/>
              <a:endCxn id="35" idx="4"/>
            </p:cNvCxnSpPr>
            <p:nvPr/>
          </p:nvCxnSpPr>
          <p:spPr>
            <a:xfrm flipH="1" flipV="1">
              <a:off x="678594" y="2522008"/>
              <a:ext cx="213173" cy="1569232"/>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37" name="Group 36"/>
          <p:cNvGrpSpPr/>
          <p:nvPr/>
        </p:nvGrpSpPr>
        <p:grpSpPr>
          <a:xfrm>
            <a:off x="668824" y="2154491"/>
            <a:ext cx="648563" cy="1168873"/>
            <a:chOff x="649027" y="2058700"/>
            <a:chExt cx="648563" cy="1168873"/>
          </a:xfrm>
        </p:grpSpPr>
        <p:sp>
          <p:nvSpPr>
            <p:cNvPr id="38" name="Oval 37"/>
            <p:cNvSpPr/>
            <p:nvPr/>
          </p:nvSpPr>
          <p:spPr>
            <a:xfrm>
              <a:off x="649027" y="2858241"/>
              <a:ext cx="365760" cy="36933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9" name="Straight Connector 38"/>
            <p:cNvCxnSpPr>
              <a:stCxn id="33" idx="1"/>
              <a:endCxn id="38" idx="7"/>
            </p:cNvCxnSpPr>
            <p:nvPr/>
          </p:nvCxnSpPr>
          <p:spPr>
            <a:xfrm flipH="1">
              <a:off x="961223" y="2058700"/>
              <a:ext cx="336367" cy="85362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40" name="Group 39"/>
          <p:cNvGrpSpPr/>
          <p:nvPr/>
        </p:nvGrpSpPr>
        <p:grpSpPr>
          <a:xfrm>
            <a:off x="338853" y="2146111"/>
            <a:ext cx="978534" cy="369332"/>
            <a:chOff x="450085" y="2358174"/>
            <a:chExt cx="978534" cy="369332"/>
          </a:xfrm>
        </p:grpSpPr>
        <p:sp>
          <p:nvSpPr>
            <p:cNvPr id="41" name="Oval 40"/>
            <p:cNvSpPr/>
            <p:nvPr/>
          </p:nvSpPr>
          <p:spPr>
            <a:xfrm>
              <a:off x="450085" y="2358174"/>
              <a:ext cx="365760" cy="36933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2" name="Straight Connector 41"/>
            <p:cNvCxnSpPr>
              <a:stCxn id="33" idx="1"/>
              <a:endCxn id="41" idx="6"/>
            </p:cNvCxnSpPr>
            <p:nvPr/>
          </p:nvCxnSpPr>
          <p:spPr>
            <a:xfrm flipH="1">
              <a:off x="815845" y="2366554"/>
              <a:ext cx="612774" cy="176286"/>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43" name="Group 42"/>
          <p:cNvGrpSpPr/>
          <p:nvPr/>
        </p:nvGrpSpPr>
        <p:grpSpPr>
          <a:xfrm>
            <a:off x="414775" y="585259"/>
            <a:ext cx="902612" cy="1569232"/>
            <a:chOff x="435040" y="2000276"/>
            <a:chExt cx="902612" cy="1569232"/>
          </a:xfrm>
        </p:grpSpPr>
        <p:sp>
          <p:nvSpPr>
            <p:cNvPr id="44" name="Oval 43"/>
            <p:cNvSpPr/>
            <p:nvPr/>
          </p:nvSpPr>
          <p:spPr>
            <a:xfrm>
              <a:off x="435040" y="2000276"/>
              <a:ext cx="365760" cy="36933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5" name="Straight Connector 44"/>
            <p:cNvCxnSpPr>
              <a:stCxn id="33" idx="1"/>
              <a:endCxn id="44" idx="4"/>
            </p:cNvCxnSpPr>
            <p:nvPr/>
          </p:nvCxnSpPr>
          <p:spPr>
            <a:xfrm flipH="1" flipV="1">
              <a:off x="617920" y="2369608"/>
              <a:ext cx="719732" cy="119990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46" name="Group 45"/>
          <p:cNvGrpSpPr/>
          <p:nvPr/>
        </p:nvGrpSpPr>
        <p:grpSpPr>
          <a:xfrm>
            <a:off x="86051" y="1148088"/>
            <a:ext cx="1231336" cy="1006403"/>
            <a:chOff x="-603055" y="495253"/>
            <a:chExt cx="1231336" cy="1006403"/>
          </a:xfrm>
        </p:grpSpPr>
        <p:sp>
          <p:nvSpPr>
            <p:cNvPr id="47" name="Oval 46"/>
            <p:cNvSpPr/>
            <p:nvPr/>
          </p:nvSpPr>
          <p:spPr>
            <a:xfrm>
              <a:off x="-603055" y="495253"/>
              <a:ext cx="365760" cy="36933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8" name="Straight Connector 47"/>
            <p:cNvCxnSpPr>
              <a:stCxn id="33" idx="1"/>
              <a:endCxn id="47" idx="5"/>
            </p:cNvCxnSpPr>
            <p:nvPr/>
          </p:nvCxnSpPr>
          <p:spPr>
            <a:xfrm flipH="1" flipV="1">
              <a:off x="-290859" y="810498"/>
              <a:ext cx="919140" cy="691158"/>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49" name="Straight Arrow Connector 48"/>
          <p:cNvCxnSpPr>
            <a:stCxn id="33" idx="3"/>
            <a:endCxn id="6" idx="2"/>
          </p:cNvCxnSpPr>
          <p:nvPr/>
        </p:nvCxnSpPr>
        <p:spPr>
          <a:xfrm>
            <a:off x="2372461" y="2154491"/>
            <a:ext cx="1241013" cy="1297308"/>
          </a:xfrm>
          <a:prstGeom prst="straightConnector1">
            <a:avLst/>
          </a:prstGeom>
          <a:ln w="60325">
            <a:tailEnd type="stealth"/>
          </a:ln>
        </p:spPr>
        <p:style>
          <a:lnRef idx="3">
            <a:schemeClr val="accent3"/>
          </a:lnRef>
          <a:fillRef idx="0">
            <a:schemeClr val="accent3"/>
          </a:fillRef>
          <a:effectRef idx="2">
            <a:schemeClr val="accent3"/>
          </a:effectRef>
          <a:fontRef idx="minor">
            <a:schemeClr val="tx1"/>
          </a:fontRef>
        </p:style>
      </p:cxnSp>
      <p:sp>
        <p:nvSpPr>
          <p:cNvPr id="89" name="Rectangle 88"/>
          <p:cNvSpPr/>
          <p:nvPr/>
        </p:nvSpPr>
        <p:spPr>
          <a:xfrm>
            <a:off x="6427514" y="2954032"/>
            <a:ext cx="1754763" cy="1014541"/>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3200" dirty="0" smtClean="0"/>
              <a:t>Server</a:t>
            </a:r>
            <a:endParaRPr lang="en-US" dirty="0"/>
          </a:p>
        </p:txBody>
      </p:sp>
      <p:cxnSp>
        <p:nvCxnSpPr>
          <p:cNvPr id="90" name="Straight Arrow Connector 89"/>
          <p:cNvCxnSpPr>
            <a:stCxn id="6" idx="0"/>
            <a:endCxn id="89" idx="1"/>
          </p:cNvCxnSpPr>
          <p:nvPr/>
        </p:nvCxnSpPr>
        <p:spPr>
          <a:xfrm>
            <a:off x="5497659" y="3451799"/>
            <a:ext cx="929855" cy="9504"/>
          </a:xfrm>
          <a:prstGeom prst="straightConnector1">
            <a:avLst/>
          </a:prstGeom>
          <a:ln w="60325">
            <a:tailEnd type="stealth"/>
          </a:ln>
        </p:spPr>
        <p:style>
          <a:lnRef idx="3">
            <a:schemeClr val="accent3"/>
          </a:lnRef>
          <a:fillRef idx="0">
            <a:schemeClr val="accent3"/>
          </a:fillRef>
          <a:effectRef idx="2">
            <a:schemeClr val="accent3"/>
          </a:effectRef>
          <a:fontRef idx="minor">
            <a:schemeClr val="tx1"/>
          </a:fontRef>
        </p:style>
      </p:cxnSp>
      <p:pic>
        <p:nvPicPr>
          <p:cNvPr id="96" name="Picture 95"/>
          <p:cNvPicPr>
            <a:picLocks noChangeAspect="1"/>
          </p:cNvPicPr>
          <p:nvPr/>
        </p:nvPicPr>
        <p:blipFill>
          <a:blip r:embed="rId3"/>
          <a:stretch>
            <a:fillRect/>
          </a:stretch>
        </p:blipFill>
        <p:spPr>
          <a:xfrm>
            <a:off x="5497659" y="1612021"/>
            <a:ext cx="928327" cy="928327"/>
          </a:xfrm>
          <a:prstGeom prst="rect">
            <a:avLst/>
          </a:prstGeom>
        </p:spPr>
      </p:pic>
      <p:pic>
        <p:nvPicPr>
          <p:cNvPr id="103" name="Picture 102"/>
          <p:cNvPicPr>
            <a:picLocks noChangeAspect="1"/>
          </p:cNvPicPr>
          <p:nvPr/>
        </p:nvPicPr>
        <p:blipFill>
          <a:blip r:embed="rId4"/>
          <a:stretch>
            <a:fillRect/>
          </a:stretch>
        </p:blipFill>
        <p:spPr>
          <a:xfrm>
            <a:off x="7472582" y="1023187"/>
            <a:ext cx="880292" cy="880292"/>
          </a:xfrm>
          <a:prstGeom prst="rect">
            <a:avLst/>
          </a:prstGeom>
        </p:spPr>
      </p:pic>
      <p:pic>
        <p:nvPicPr>
          <p:cNvPr id="104" name="Picture 103"/>
          <p:cNvPicPr>
            <a:picLocks noChangeAspect="1"/>
          </p:cNvPicPr>
          <p:nvPr/>
        </p:nvPicPr>
        <p:blipFill>
          <a:blip r:embed="rId5"/>
          <a:stretch>
            <a:fillRect/>
          </a:stretch>
        </p:blipFill>
        <p:spPr>
          <a:xfrm>
            <a:off x="8003656" y="1706243"/>
            <a:ext cx="1106101" cy="1106101"/>
          </a:xfrm>
          <a:prstGeom prst="rect">
            <a:avLst/>
          </a:prstGeom>
        </p:spPr>
      </p:pic>
      <p:cxnSp>
        <p:nvCxnSpPr>
          <p:cNvPr id="107" name="Straight Arrow Connector 106"/>
          <p:cNvCxnSpPr>
            <a:stCxn id="89" idx="0"/>
            <a:endCxn id="96" idx="3"/>
          </p:cNvCxnSpPr>
          <p:nvPr/>
        </p:nvCxnSpPr>
        <p:spPr>
          <a:xfrm flipH="1" flipV="1">
            <a:off x="6425986" y="2076185"/>
            <a:ext cx="878910" cy="877847"/>
          </a:xfrm>
          <a:prstGeom prst="straightConnector1">
            <a:avLst/>
          </a:prstGeom>
          <a:ln w="44450">
            <a:tailEnd type="arrow"/>
          </a:ln>
        </p:spPr>
        <p:style>
          <a:lnRef idx="3">
            <a:schemeClr val="accent3"/>
          </a:lnRef>
          <a:fillRef idx="0">
            <a:schemeClr val="accent3"/>
          </a:fillRef>
          <a:effectRef idx="2">
            <a:schemeClr val="accent3"/>
          </a:effectRef>
          <a:fontRef idx="minor">
            <a:schemeClr val="tx1"/>
          </a:fontRef>
        </p:style>
      </p:cxnSp>
      <p:cxnSp>
        <p:nvCxnSpPr>
          <p:cNvPr id="110" name="Straight Arrow Connector 109"/>
          <p:cNvCxnSpPr>
            <a:stCxn id="89" idx="0"/>
            <a:endCxn id="105" idx="2"/>
          </p:cNvCxnSpPr>
          <p:nvPr/>
        </p:nvCxnSpPr>
        <p:spPr>
          <a:xfrm flipH="1" flipV="1">
            <a:off x="6914181" y="1950674"/>
            <a:ext cx="390715" cy="1003358"/>
          </a:xfrm>
          <a:prstGeom prst="straightConnector1">
            <a:avLst/>
          </a:prstGeom>
          <a:ln w="44450">
            <a:tailEnd type="arrow"/>
          </a:ln>
        </p:spPr>
        <p:style>
          <a:lnRef idx="3">
            <a:schemeClr val="accent3"/>
          </a:lnRef>
          <a:fillRef idx="0">
            <a:schemeClr val="accent3"/>
          </a:fillRef>
          <a:effectRef idx="2">
            <a:schemeClr val="accent3"/>
          </a:effectRef>
          <a:fontRef idx="minor">
            <a:schemeClr val="tx1"/>
          </a:fontRef>
        </p:style>
      </p:cxnSp>
      <p:cxnSp>
        <p:nvCxnSpPr>
          <p:cNvPr id="113" name="Straight Arrow Connector 112"/>
          <p:cNvCxnSpPr>
            <a:stCxn id="89" idx="0"/>
            <a:endCxn id="103" idx="2"/>
          </p:cNvCxnSpPr>
          <p:nvPr/>
        </p:nvCxnSpPr>
        <p:spPr>
          <a:xfrm flipV="1">
            <a:off x="7304896" y="1903479"/>
            <a:ext cx="607832" cy="1050553"/>
          </a:xfrm>
          <a:prstGeom prst="straightConnector1">
            <a:avLst/>
          </a:prstGeom>
          <a:ln w="44450">
            <a:tailEnd type="arrow"/>
          </a:ln>
        </p:spPr>
        <p:style>
          <a:lnRef idx="3">
            <a:schemeClr val="accent3"/>
          </a:lnRef>
          <a:fillRef idx="0">
            <a:schemeClr val="accent3"/>
          </a:fillRef>
          <a:effectRef idx="2">
            <a:schemeClr val="accent3"/>
          </a:effectRef>
          <a:fontRef idx="minor">
            <a:schemeClr val="tx1"/>
          </a:fontRef>
        </p:style>
      </p:cxnSp>
      <p:cxnSp>
        <p:nvCxnSpPr>
          <p:cNvPr id="116" name="Straight Arrow Connector 115"/>
          <p:cNvCxnSpPr>
            <a:stCxn id="89" idx="0"/>
            <a:endCxn id="104" idx="1"/>
          </p:cNvCxnSpPr>
          <p:nvPr/>
        </p:nvCxnSpPr>
        <p:spPr>
          <a:xfrm flipV="1">
            <a:off x="7304896" y="2259294"/>
            <a:ext cx="698760" cy="694738"/>
          </a:xfrm>
          <a:prstGeom prst="straightConnector1">
            <a:avLst/>
          </a:prstGeom>
          <a:ln w="44450">
            <a:tailEnd type="arrow"/>
          </a:ln>
        </p:spPr>
        <p:style>
          <a:lnRef idx="3">
            <a:schemeClr val="accent3"/>
          </a:lnRef>
          <a:fillRef idx="0">
            <a:schemeClr val="accent3"/>
          </a:fillRef>
          <a:effectRef idx="2">
            <a:schemeClr val="accent3"/>
          </a:effectRef>
          <a:fontRef idx="minor">
            <a:schemeClr val="tx1"/>
          </a:fontRef>
        </p:style>
      </p:cxnSp>
      <p:pic>
        <p:nvPicPr>
          <p:cNvPr id="105" name="Picture 104"/>
          <p:cNvPicPr>
            <a:picLocks noChangeAspect="1"/>
          </p:cNvPicPr>
          <p:nvPr/>
        </p:nvPicPr>
        <p:blipFill>
          <a:blip r:embed="rId6"/>
          <a:stretch>
            <a:fillRect/>
          </a:stretch>
        </p:blipFill>
        <p:spPr>
          <a:xfrm>
            <a:off x="6480927" y="1084166"/>
            <a:ext cx="866508" cy="866508"/>
          </a:xfrm>
          <a:prstGeom prst="rect">
            <a:avLst/>
          </a:prstGeom>
        </p:spPr>
      </p:pic>
      <p:sp>
        <p:nvSpPr>
          <p:cNvPr id="131" name="TextBox 130"/>
          <p:cNvSpPr txBox="1"/>
          <p:nvPr/>
        </p:nvSpPr>
        <p:spPr>
          <a:xfrm>
            <a:off x="7117596" y="169760"/>
            <a:ext cx="886060" cy="830997"/>
          </a:xfrm>
          <a:prstGeom prst="rect">
            <a:avLst/>
          </a:prstGeom>
          <a:noFill/>
        </p:spPr>
        <p:txBody>
          <a:bodyPr wrap="square" rtlCol="0">
            <a:spAutoFit/>
          </a:bodyPr>
          <a:lstStyle/>
          <a:p>
            <a:r>
              <a:rPr lang="en-US" sz="2400" dirty="0" smtClean="0"/>
              <a:t>End Users</a:t>
            </a:r>
            <a:endParaRPr lang="en-US" sz="2400" dirty="0"/>
          </a:p>
        </p:txBody>
      </p:sp>
      <p:sp>
        <p:nvSpPr>
          <p:cNvPr id="132" name="Title 1"/>
          <p:cNvSpPr>
            <a:spLocks noGrp="1"/>
          </p:cNvSpPr>
          <p:nvPr>
            <p:ph type="title"/>
          </p:nvPr>
        </p:nvSpPr>
        <p:spPr>
          <a:xfrm>
            <a:off x="1247070" y="5339438"/>
            <a:ext cx="8229600" cy="1143000"/>
          </a:xfrm>
        </p:spPr>
        <p:txBody>
          <a:bodyPr/>
          <a:lstStyle/>
          <a:p>
            <a:r>
              <a:rPr lang="en-US" dirty="0" smtClean="0"/>
              <a:t>Sensor Andrew Overview</a:t>
            </a:r>
            <a:endParaRPr lang="en-US" dirty="0"/>
          </a:p>
        </p:txBody>
      </p:sp>
      <p:sp>
        <p:nvSpPr>
          <p:cNvPr id="3" name="TextBox 2"/>
          <p:cNvSpPr txBox="1"/>
          <p:nvPr/>
        </p:nvSpPr>
        <p:spPr>
          <a:xfrm>
            <a:off x="2704293" y="708369"/>
            <a:ext cx="1246255" cy="584776"/>
          </a:xfrm>
          <a:prstGeom prst="rect">
            <a:avLst/>
          </a:prstGeom>
          <a:noFill/>
        </p:spPr>
        <p:txBody>
          <a:bodyPr wrap="none" rtlCol="0">
            <a:spAutoFit/>
          </a:bodyPr>
          <a:lstStyle/>
          <a:p>
            <a:r>
              <a:rPr lang="en-US" sz="3200" dirty="0" smtClean="0"/>
              <a:t>Nodes</a:t>
            </a:r>
            <a:endParaRPr lang="en-US" sz="3200" dirty="0"/>
          </a:p>
        </p:txBody>
      </p:sp>
      <p:cxnSp>
        <p:nvCxnSpPr>
          <p:cNvPr id="5" name="Straight Arrow Connector 4"/>
          <p:cNvCxnSpPr>
            <a:stCxn id="3" idx="1"/>
            <a:endCxn id="35" idx="6"/>
          </p:cNvCxnSpPr>
          <p:nvPr/>
        </p:nvCxnSpPr>
        <p:spPr>
          <a:xfrm flipH="1" flipV="1">
            <a:off x="1287094" y="400593"/>
            <a:ext cx="1417199" cy="600164"/>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27" name="Straight Arrow Connector 26"/>
          <p:cNvCxnSpPr>
            <a:stCxn id="3" idx="1"/>
            <a:endCxn id="44" idx="6"/>
          </p:cNvCxnSpPr>
          <p:nvPr/>
        </p:nvCxnSpPr>
        <p:spPr>
          <a:xfrm flipH="1" flipV="1">
            <a:off x="780535" y="769925"/>
            <a:ext cx="1923758" cy="230832"/>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29" name="Straight Arrow Connector 28"/>
          <p:cNvCxnSpPr>
            <a:stCxn id="3" idx="1"/>
            <a:endCxn id="47" idx="6"/>
          </p:cNvCxnSpPr>
          <p:nvPr/>
        </p:nvCxnSpPr>
        <p:spPr>
          <a:xfrm flipH="1">
            <a:off x="451811" y="1000757"/>
            <a:ext cx="2252482" cy="331997"/>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67045139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6864</TotalTime>
  <Words>3477</Words>
  <Application>Microsoft Macintosh PowerPoint</Application>
  <PresentationFormat>On-screen Show (4:3)</PresentationFormat>
  <Paragraphs>572</Paragraphs>
  <Slides>75</Slides>
  <Notes>38</Notes>
  <HiddenSlides>0</HiddenSlides>
  <MMClips>0</MMClips>
  <ScaleCrop>false</ScaleCrop>
  <HeadingPairs>
    <vt:vector size="4" baseType="variant">
      <vt:variant>
        <vt:lpstr>Theme</vt:lpstr>
      </vt:variant>
      <vt:variant>
        <vt:i4>1</vt:i4>
      </vt:variant>
      <vt:variant>
        <vt:lpstr>Slide Titles</vt:lpstr>
      </vt:variant>
      <vt:variant>
        <vt:i4>75</vt:i4>
      </vt:variant>
    </vt:vector>
  </HeadingPairs>
  <TitlesOfParts>
    <vt:vector size="76" baseType="lpstr">
      <vt:lpstr>Black</vt:lpstr>
      <vt:lpstr>Large-Scale Data Collection Using Redis</vt:lpstr>
      <vt:lpstr>Us</vt:lpstr>
      <vt:lpstr>Overview</vt:lpstr>
      <vt:lpstr>The Goal</vt:lpstr>
      <vt:lpstr>Why?</vt:lpstr>
      <vt:lpstr>The Broader Vision</vt:lpstr>
      <vt:lpstr>The Platform</vt:lpstr>
      <vt:lpstr>Sensor Andrew</vt:lpstr>
      <vt:lpstr>Sensor Andrew Overview</vt:lpstr>
      <vt:lpstr>What is a Node?</vt:lpstr>
      <vt:lpstr>What is a Gateway?</vt:lpstr>
      <vt:lpstr>Requirements</vt:lpstr>
      <vt:lpstr>What Is Big Data?</vt:lpstr>
      <vt:lpstr>What Is Big Data?</vt:lpstr>
      <vt:lpstr>Problems</vt:lpstr>
      <vt:lpstr>Problems</vt:lpstr>
      <vt:lpstr>Problems</vt:lpstr>
      <vt:lpstr>Problems</vt:lpstr>
      <vt:lpstr>Problems</vt:lpstr>
      <vt:lpstr>Problems</vt:lpstr>
      <vt:lpstr>Collecting Data</vt:lpstr>
      <vt:lpstr>We Tried PostgreSQL…</vt:lpstr>
      <vt:lpstr>Q: How can we decrease I/O load?</vt:lpstr>
      <vt:lpstr>Q: How can we decrease I/O load?</vt:lpstr>
      <vt:lpstr>Enter Redis</vt:lpstr>
      <vt:lpstr>Redis</vt:lpstr>
      <vt:lpstr>Persistence</vt:lpstr>
      <vt:lpstr>Replication</vt:lpstr>
      <vt:lpstr>Redis Features Advanced Data Structures</vt:lpstr>
      <vt:lpstr>Our Data Model</vt:lpstr>
      <vt:lpstr>Constraints</vt:lpstr>
      <vt:lpstr>Tradeoffs: Efficiency vs. Flexibility</vt:lpstr>
      <vt:lpstr>Our Solution: Sorted Set</vt:lpstr>
      <vt:lpstr>Our Solution: Sorted Set</vt:lpstr>
      <vt:lpstr>Our Solution: Sorted Set</vt:lpstr>
      <vt:lpstr>Our Solution: Sorted Set</vt:lpstr>
      <vt:lpstr>Sorted Set</vt:lpstr>
      <vt:lpstr>Sorted Set</vt:lpstr>
      <vt:lpstr>Know your data structure!</vt:lpstr>
      <vt:lpstr>Requirement Satisfied</vt:lpstr>
      <vt:lpstr>There is a disturbance in the Force..</vt:lpstr>
      <vt:lpstr>Collecting Data</vt:lpstr>
      <vt:lpstr>“In Memory” Means Many Things</vt:lpstr>
      <vt:lpstr>Collecting Big Data</vt:lpstr>
      <vt:lpstr>We could throw away data…</vt:lpstr>
      <vt:lpstr>We Still Need Long-term Data Storage</vt:lpstr>
      <vt:lpstr>Winning</vt:lpstr>
      <vt:lpstr>Winning?</vt:lpstr>
      <vt:lpstr>Yes, Winning</vt:lpstr>
      <vt:lpstr>PowerPoint Presentation</vt:lpstr>
      <vt:lpstr>We Have the Data, Now What?</vt:lpstr>
      <vt:lpstr>We Have the Data, Now What?</vt:lpstr>
      <vt:lpstr>We Have the Data, Now What?</vt:lpstr>
      <vt:lpstr>PowerPoint Presentation</vt:lpstr>
      <vt:lpstr>PowerPoint Presentation</vt:lpstr>
      <vt:lpstr>PowerPoint Presentation</vt:lpstr>
      <vt:lpstr>Getting The Message Out</vt:lpstr>
      <vt:lpstr>Getting The Message Out</vt:lpstr>
      <vt:lpstr>Getting The Message Out</vt:lpstr>
      <vt:lpstr>Getting The Message Out</vt:lpstr>
      <vt:lpstr>If only…</vt:lpstr>
      <vt:lpstr>PowerPoint Presentation</vt:lpstr>
      <vt:lpstr>Conclusions</vt:lpstr>
      <vt:lpstr>Things to watch</vt:lpstr>
      <vt:lpstr>Future Work</vt:lpstr>
      <vt:lpstr>Acknowledgements</vt:lpstr>
      <vt:lpstr>Thank You</vt:lpstr>
      <vt:lpstr>Thank You</vt:lpstr>
      <vt:lpstr>Slides of Live Redis Demo</vt:lpstr>
      <vt:lpstr>A Closer Look at Redis Data</vt:lpstr>
      <vt:lpstr>A Closer Look at Redis Data</vt:lpstr>
      <vt:lpstr>A Closer Look at Redis Data</vt:lpstr>
      <vt:lpstr>A Closer Look at Redis Data</vt:lpstr>
      <vt:lpstr>A Closer Look at Redis Data</vt:lpstr>
      <vt:lpstr>Redis Python API</vt:lpstr>
    </vt:vector>
  </TitlesOfParts>
  <Company>Carnegie Mellon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Large-Scale Data Collection Using Redis</dc:title>
  <dc:creator>Constantine Cois</dc:creator>
  <cp:lastModifiedBy>Constantine Cois</cp:lastModifiedBy>
  <cp:revision>308</cp:revision>
  <dcterms:created xsi:type="dcterms:W3CDTF">2012-12-23T23:16:20Z</dcterms:created>
  <dcterms:modified xsi:type="dcterms:W3CDTF">2013-03-01T18:01:14Z</dcterms:modified>
</cp:coreProperties>
</file>